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theme/themeOverride4.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6.xml" ContentType="application/vnd.openxmlformats-officedocument.themeOverride+xml"/>
  <Override PartName="/ppt/notesSlides/notesSlide42.xml" ContentType="application/vnd.openxmlformats-officedocument.presentationml.notesSlide+xml"/>
  <Override PartName="/ppt/theme/themeOverride7.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8.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9.xml" ContentType="application/vnd.openxmlformats-officedocument.themeOverride+xml"/>
  <Override PartName="/ppt/notesSlides/notesSlide48.xml" ContentType="application/vnd.openxmlformats-officedocument.presentationml.notesSlide+xml"/>
  <Override PartName="/ppt/theme/themeOverride10.xml" ContentType="application/vnd.openxmlformats-officedocument.themeOverride+xml"/>
  <Override PartName="/ppt/notesSlides/notesSlide49.xml" ContentType="application/vnd.openxmlformats-officedocument.presentationml.notesSlide+xml"/>
  <Override PartName="/ppt/theme/themeOverride11.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2.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13.xml" ContentType="application/vnd.openxmlformats-officedocument.themeOverride+xml"/>
  <Override PartName="/ppt/notesSlides/notesSlide55.xml" ContentType="application/vnd.openxmlformats-officedocument.presentationml.notesSlide+xml"/>
  <Override PartName="/ppt/theme/themeOverride14.xml" ContentType="application/vnd.openxmlformats-officedocument.themeOverr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 id="2147483782" r:id="rId7"/>
  </p:sldMasterIdLst>
  <p:notesMasterIdLst>
    <p:notesMasterId r:id="rId64"/>
  </p:notesMasterIdLst>
  <p:sldIdLst>
    <p:sldId id="256" r:id="rId8"/>
    <p:sldId id="2076136941" r:id="rId9"/>
    <p:sldId id="11841" r:id="rId10"/>
    <p:sldId id="11854" r:id="rId11"/>
    <p:sldId id="2088" r:id="rId12"/>
    <p:sldId id="1880" r:id="rId13"/>
    <p:sldId id="2029" r:id="rId14"/>
    <p:sldId id="11855" r:id="rId15"/>
    <p:sldId id="2277" r:id="rId16"/>
    <p:sldId id="2089" r:id="rId17"/>
    <p:sldId id="1885" r:id="rId18"/>
    <p:sldId id="2030" r:id="rId19"/>
    <p:sldId id="11846" r:id="rId20"/>
    <p:sldId id="11856" r:id="rId21"/>
    <p:sldId id="2142" r:id="rId22"/>
    <p:sldId id="2069" r:id="rId23"/>
    <p:sldId id="2288" r:id="rId24"/>
    <p:sldId id="2143" r:id="rId25"/>
    <p:sldId id="2145706137" r:id="rId26"/>
    <p:sldId id="2289" r:id="rId27"/>
    <p:sldId id="1737" r:id="rId28"/>
    <p:sldId id="2145" r:id="rId29"/>
    <p:sldId id="2290" r:id="rId30"/>
    <p:sldId id="2149" r:id="rId31"/>
    <p:sldId id="11847" r:id="rId32"/>
    <p:sldId id="2307" r:id="rId33"/>
    <p:sldId id="2067" r:id="rId34"/>
    <p:sldId id="2314" r:id="rId35"/>
    <p:sldId id="2315" r:id="rId36"/>
    <p:sldId id="2145706136" r:id="rId37"/>
    <p:sldId id="2308" r:id="rId38"/>
    <p:sldId id="1728" r:id="rId39"/>
    <p:sldId id="2317" r:id="rId40"/>
    <p:sldId id="11848" r:id="rId41"/>
    <p:sldId id="2180" r:id="rId42"/>
    <p:sldId id="2005" r:id="rId43"/>
    <p:sldId id="2070" r:id="rId44"/>
    <p:sldId id="2168" r:id="rId45"/>
    <p:sldId id="2006" r:id="rId46"/>
    <p:sldId id="2145706135" r:id="rId47"/>
    <p:sldId id="2178" r:id="rId48"/>
    <p:sldId id="2176" r:id="rId49"/>
    <p:sldId id="2177" r:id="rId50"/>
    <p:sldId id="2183" r:id="rId51"/>
    <p:sldId id="1749" r:id="rId52"/>
    <p:sldId id="11849" r:id="rId53"/>
    <p:sldId id="2188" r:id="rId54"/>
    <p:sldId id="2193" r:id="rId55"/>
    <p:sldId id="1724" r:id="rId56"/>
    <p:sldId id="286" r:id="rId57"/>
    <p:sldId id="2145706134" r:id="rId58"/>
    <p:sldId id="2190" r:id="rId59"/>
    <p:sldId id="1740" r:id="rId60"/>
    <p:sldId id="2191" r:id="rId61"/>
    <p:sldId id="1744" r:id="rId62"/>
    <p:sldId id="220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1A5"/>
    <a:srgbClr val="5675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D6719-6EC1-3382-64C9-E0A0DDB38C5F}" v="4" dt="2021-09-29T15:52:02.968"/>
    <p1510:client id="{9A4D6E1F-AD60-3CA7-60D9-723D3E359140}" v="18" dt="2021-09-29T18:38:54.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4249" autoAdjust="0"/>
  </p:normalViewPr>
  <p:slideViewPr>
    <p:cSldViewPr snapToGrid="0">
      <p:cViewPr varScale="1">
        <p:scale>
          <a:sx n="121" d="100"/>
          <a:sy n="121" d="100"/>
        </p:scale>
        <p:origin x="1157" y="8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74AD6719-6EC1-3382-64C9-E0A0DDB38C5F}"/>
    <pc:docChg chg="modSld">
      <pc:chgData name="Julie Descamp (CLEARWATER GROUP LLC)" userId="S::v-juldes@microsoft.com::5ec9b45e-09f7-4acb-ae45-95f738816775" providerId="AD" clId="Web-{74AD6719-6EC1-3382-64C9-E0A0DDB38C5F}" dt="2021-09-29T15:52:02.968" v="3" actId="14100"/>
      <pc:docMkLst>
        <pc:docMk/>
      </pc:docMkLst>
      <pc:sldChg chg="modSp">
        <pc:chgData name="Julie Descamp (CLEARWATER GROUP LLC)" userId="S::v-juldes@microsoft.com::5ec9b45e-09f7-4acb-ae45-95f738816775" providerId="AD" clId="Web-{74AD6719-6EC1-3382-64C9-E0A0DDB38C5F}" dt="2021-09-29T15:52:02.968" v="3" actId="14100"/>
        <pc:sldMkLst>
          <pc:docMk/>
          <pc:sldMk cId="3034860903" sldId="1739"/>
        </pc:sldMkLst>
        <pc:spChg chg="mod">
          <ac:chgData name="Julie Descamp (CLEARWATER GROUP LLC)" userId="S::v-juldes@microsoft.com::5ec9b45e-09f7-4acb-ae45-95f738816775" providerId="AD" clId="Web-{74AD6719-6EC1-3382-64C9-E0A0DDB38C5F}" dt="2021-09-29T15:52:02.968" v="3" actId="14100"/>
          <ac:spMkLst>
            <pc:docMk/>
            <pc:sldMk cId="3034860903" sldId="1739"/>
            <ac:spMk id="7" creationId="{D3A22B4E-AEF2-430A-B85A-E84971138DAE}"/>
          </ac:spMkLst>
        </pc:spChg>
        <pc:spChg chg="mod">
          <ac:chgData name="Julie Descamp (CLEARWATER GROUP LLC)" userId="S::v-juldes@microsoft.com::5ec9b45e-09f7-4acb-ae45-95f738816775" providerId="AD" clId="Web-{74AD6719-6EC1-3382-64C9-E0A0DDB38C5F}" dt="2021-09-29T15:51:52.264" v="1" actId="1076"/>
          <ac:spMkLst>
            <pc:docMk/>
            <pc:sldMk cId="3034860903" sldId="1739"/>
            <ac:spMk id="9" creationId="{08224B4F-C966-462F-AD85-33A7514EA686}"/>
          </ac:spMkLst>
        </pc:spChg>
      </pc:sldChg>
    </pc:docChg>
  </pc:docChgLst>
  <pc:docChgLst>
    <pc:chgData name="Julie Descamp (CLEARWATER GROUP LLC)" userId="S::v-juldes@microsoft.com::5ec9b45e-09f7-4acb-ae45-95f738816775" providerId="AD" clId="Web-{9A4D6E1F-AD60-3CA7-60D9-723D3E359140}"/>
    <pc:docChg chg="modSld">
      <pc:chgData name="Julie Descamp (CLEARWATER GROUP LLC)" userId="S::v-juldes@microsoft.com::5ec9b45e-09f7-4acb-ae45-95f738816775" providerId="AD" clId="Web-{9A4D6E1F-AD60-3CA7-60D9-723D3E359140}" dt="2021-09-29T18:38:54.192" v="8" actId="20577"/>
      <pc:docMkLst>
        <pc:docMk/>
      </pc:docMkLst>
      <pc:sldChg chg="modSp">
        <pc:chgData name="Julie Descamp (CLEARWATER GROUP LLC)" userId="S::v-juldes@microsoft.com::5ec9b45e-09f7-4acb-ae45-95f738816775" providerId="AD" clId="Web-{9A4D6E1F-AD60-3CA7-60D9-723D3E359140}" dt="2021-09-29T18:38:54.192" v="8" actId="20577"/>
        <pc:sldMkLst>
          <pc:docMk/>
          <pc:sldMk cId="3353929338" sldId="2076136941"/>
        </pc:sldMkLst>
        <pc:spChg chg="mod">
          <ac:chgData name="Julie Descamp (CLEARWATER GROUP LLC)" userId="S::v-juldes@microsoft.com::5ec9b45e-09f7-4acb-ae45-95f738816775" providerId="AD" clId="Web-{9A4D6E1F-AD60-3CA7-60D9-723D3E359140}" dt="2021-09-29T18:38:54.192" v="8" actId="20577"/>
          <ac:spMkLst>
            <pc:docMk/>
            <pc:sldMk cId="3353929338" sldId="2076136941"/>
            <ac:spMk id="9" creationId="{7B186078-9024-4C75-8E26-FA23A451FA9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37614-B4D5-4B91-A6AC-0886BB24847A}" type="datetimeFigureOut">
              <a:rPr lang="en-US" altLang="zh-CN" smtClean="0">
                <a:latin typeface="Calibri" panose="020F0502020204030204" pitchFamily="34" charset="0"/>
                <a:ea typeface="Microsoft YaHei" panose="020B0503020204020204" pitchFamily="34" charset="-122"/>
              </a:rPr>
              <a:t>2/21/2022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FC490-EAC0-4AC8-B626-B7EA9A55EDA3}"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9380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icrosoft/botframework-sd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B078-160F-4192-8B51-AD7525817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2408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You can find and install App Studio in the Teams store.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Lab will cover how to configure an app manifest using App Studio.</a:t>
            </a:r>
            <a:endParaRPr lang="zh-CN" altLang="en-US" sz="882" b="0" i="1" u="none" strike="noStrike"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i="1" u="none" strike="noStrike"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The React control library will be deprecated in the future. Consider using the </a:t>
            </a:r>
            <a:r>
              <a:rPr lang="en-US" altLang="zh-CN" sz="882" b="0" i="1" u="sng" kern="1200">
                <a:solidFill>
                  <a:schemeClr val="tx1"/>
                </a:solidFill>
                <a:effectLst/>
                <a:latin typeface="Segoe UI Light" pitchFamily="34" charset="0"/>
                <a:ea typeface="Microsoft YaHei" panose="020B0503020204020204" pitchFamily="34" charset="-122"/>
                <a:cs typeface="+mn-cs"/>
                <a:hlinkClick r:id="rId3"/>
              </a:rPr>
              <a:t>Fluent-UI react controls as an alternative</a:t>
            </a:r>
            <a:r>
              <a:rPr lang="zh-CN" altLang="en-US" sz="882" b="0" i="1" u="none" strike="noStrike" kern="1200">
                <a:solidFill>
                  <a:schemeClr val="tx1"/>
                </a:solidFill>
                <a:effectLst/>
                <a:latin typeface="Segoe UI Light" pitchFamily="34" charset="0"/>
                <a:ea typeface="Microsoft YaHei" panose="020B0503020204020204" pitchFamily="34" charset="-122"/>
                <a:cs typeface="+mn-cs"/>
              </a:rPr>
              <a:t> </a:t>
            </a: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(formerly Stardust UI).</a:t>
            </a:r>
            <a:endParaRPr lang="zh-CN" altLang="en-US" b="1" dirty="0">
              <a:latin typeface="Segoe UI Light"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6004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 Sharing the app package directly is useful when the app is directed towards a limited audience.</a:t>
            </a:r>
          </a:p>
          <a:p>
            <a:r>
              <a:rPr lang="en-US" altLang="zh-CN">
                <a:latin typeface="Calibri" panose="020F0502020204030204" pitchFamily="34" charset="0"/>
                <a:ea typeface="Microsoft YaHei" panose="020B0503020204020204" pitchFamily="34" charset="-122"/>
              </a:rPr>
              <a:t>- If the app is applicable to a specific organization, a tenant administrator can upload the app to the organization’s app catalog.</a:t>
            </a:r>
            <a:endParaRPr lang="zh-CN" altLang="en-US">
              <a:latin typeface="Calibri" panose="020F0502020204030204" pitchFamily="34" charset="0"/>
              <a:ea typeface="Microsoft YaHei" panose="020B0503020204020204" pitchFamily="34" charset="-122"/>
            </a:endParaRPr>
          </a:p>
          <a:p>
            <a:pPr marL="171450" indent="-171450">
              <a:buFontTx/>
              <a:buChar char="-"/>
            </a:pPr>
            <a:r>
              <a:rPr lang="en-US" altLang="zh-CN">
                <a:latin typeface="Calibri" panose="020F0502020204030204" pitchFamily="34" charset="0"/>
                <a:ea typeface="Microsoft YaHei" panose="020B0503020204020204" pitchFamily="34" charset="-122"/>
              </a:rPr>
              <a:t>If the app is intended for all Teams users, the app can be submitted for publication in the public app store.  This involves a review process.</a:t>
            </a:r>
            <a:endParaRPr lang="zh-CN" altLang="en-US">
              <a:latin typeface="Calibri" panose="020F0502020204030204" pitchFamily="34" charset="0"/>
              <a:ea typeface="Microsoft YaHei" panose="020B0503020204020204" pitchFamily="34" charset="-122"/>
            </a:endParaRPr>
          </a:p>
          <a:p>
            <a:pPr marL="171450" indent="-171450">
              <a:buFontTx/>
              <a:buChar char="-"/>
            </a:pPr>
            <a:endParaRPr lang="zh-CN" altLang="en-US">
              <a:latin typeface="Calibri" panose="020F0502020204030204" pitchFamily="34" charset="0"/>
              <a:ea typeface="Microsoft YaHei" panose="020B0503020204020204" pitchFamily="34" charset="-122"/>
            </a:endParaRPr>
          </a:p>
          <a:p>
            <a:pPr marL="171450" indent="-171450">
              <a:buFontTx/>
              <a:buChar char="-"/>
            </a:pPr>
            <a:r>
              <a:rPr lang="en-US" altLang="zh-CN">
                <a:latin typeface="Calibri" panose="020F0502020204030204" pitchFamily="34" charset="0"/>
                <a:ea typeface="Microsoft YaHei" panose="020B0503020204020204" pitchFamily="34" charset="-122"/>
              </a:rPr>
              <a:t>Because all app installations in Teams are context-specific, the entirety of an app may not always be installed for all users.  </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ltLang="zh-CN" b="0">
                <a:solidFill>
                  <a:srgbClr val="000000"/>
                </a:solidFill>
                <a:effectLst/>
                <a:latin typeface="Consolas" panose="020B0609020204030204" pitchFamily="49" charset="0"/>
                <a:ea typeface="Microsoft YaHei" panose="020B0503020204020204" pitchFamily="34" charset="-122"/>
              </a:rPr>
              <a:t>Each organization has complete control over determining which apps will be uploaded to their organizational app catalog, and which apps are available to install from the app store. </a:t>
            </a:r>
            <a:endParaRPr lang="zh-CN" altLang="en-US" b="0">
              <a:solidFill>
                <a:srgbClr val="000000"/>
              </a:solidFill>
              <a:effectLst/>
              <a:latin typeface="Consolas" panose="020B0609020204030204" pitchFamily="49" charset="0"/>
              <a:ea typeface="Microsoft YaHei" panose="020B0503020204020204" pitchFamily="34" charset="-122"/>
            </a:endParaRPr>
          </a:p>
          <a:p>
            <a:pPr marL="171450" indent="-171450">
              <a:buFontTx/>
              <a:buChar char="-"/>
            </a:pP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5088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different types of messaging extensions in a custom Microsoft Teams app.</a:t>
            </a: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i="0"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two types of messaging extensions: action commands and search commands.</a:t>
            </a:r>
          </a:p>
          <a:p>
            <a:endParaRPr lang="zh-CN" altLang="en-US" b="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Scenarios:</a:t>
            </a:r>
            <a:endParaRPr lang="zh-CN" altLang="en-US" b="1">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some external system to do an action and the result of the action to be sent back to the conversation.  </a:t>
            </a:r>
            <a:r>
              <a:rPr lang="en-US" altLang="zh-CN" b="1">
                <a:effectLst/>
                <a:latin typeface="Calibri" panose="020F0502020204030204" pitchFamily="34" charset="0"/>
                <a:ea typeface="Microsoft YaHei" panose="020B0503020204020204" pitchFamily="34" charset="-122"/>
              </a:rPr>
              <a:t>Example</a:t>
            </a:r>
            <a:r>
              <a:rPr lang="en-US" altLang="zh-CN">
                <a:effectLst/>
                <a:latin typeface="Calibri" panose="020F0502020204030204" pitchFamily="34" charset="0"/>
                <a:ea typeface="Microsoft YaHei" panose="020B0503020204020204" pitchFamily="34" charset="-122"/>
              </a:rPr>
              <a:t>: Reserve a resource and allow the channel to know the reserved time slot.</a:t>
            </a:r>
            <a:endParaRPr lang="zh-CN" altLang="en-US">
              <a:effectLst/>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to find something in an external system, and share the results with the conversation. </a:t>
            </a:r>
            <a:r>
              <a:rPr lang="zh-CN" altLang="en-US" b="1">
                <a:effectLst/>
                <a:latin typeface="Calibri" panose="020F0502020204030204" pitchFamily="34" charset="0"/>
                <a:ea typeface="Microsoft YaHei" panose="020B0503020204020204" pitchFamily="34" charset="-122"/>
              </a:rPr>
              <a:t> </a:t>
            </a:r>
            <a:r>
              <a:rPr lang="en-US" altLang="zh-CN" b="1">
                <a:effectLst/>
                <a:latin typeface="Calibri" panose="020F0502020204030204" pitchFamily="34" charset="0"/>
                <a:ea typeface="Microsoft YaHei" panose="020B0503020204020204" pitchFamily="34" charset="-122"/>
              </a:rPr>
              <a:t>Example</a:t>
            </a:r>
            <a:r>
              <a:rPr lang="en-US" altLang="zh-CN">
                <a:effectLst/>
                <a:latin typeface="Calibri" panose="020F0502020204030204" pitchFamily="34" charset="0"/>
                <a:ea typeface="Microsoft YaHei" panose="020B0503020204020204" pitchFamily="34" charset="-122"/>
              </a:rPr>
              <a:t>:  Search for a work item in Azure DevOps, and share it with the group as an Adaptive Card.</a:t>
            </a:r>
            <a:endParaRPr lang="zh-CN" altLang="en-US">
              <a:effectLst/>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to complete a complex task involving multiple steps or lots of information in an external system, and share the results with a conversation.  </a:t>
            </a:r>
            <a:r>
              <a:rPr lang="en-US" altLang="zh-CN" b="1">
                <a:effectLst/>
                <a:latin typeface="Calibri" panose="020F0502020204030204" pitchFamily="34" charset="0"/>
                <a:ea typeface="Microsoft YaHei" panose="020B0503020204020204" pitchFamily="34" charset="-122"/>
              </a:rPr>
              <a:t>Example:  </a:t>
            </a:r>
            <a:r>
              <a:rPr lang="en-US" altLang="zh-CN">
                <a:effectLst/>
                <a:latin typeface="Calibri" panose="020F0502020204030204" pitchFamily="34" charset="0"/>
                <a:ea typeface="Microsoft YaHei" panose="020B0503020204020204" pitchFamily="34" charset="-122"/>
              </a:rPr>
              <a:t>Create a bug in your tracking system based on a Teams message, assign that bug to Bob, and send a card to the conversation thread with the bug's details.</a:t>
            </a:r>
            <a:endParaRPr lang="zh-CN" altLang="en-US" b="1"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0912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Though you can create the web service manually, use </a:t>
            </a:r>
            <a:r>
              <a:rPr lang="en-US" altLang="zh-CN" b="1" i="0" u="none" strike="noStrike">
                <a:effectLst/>
                <a:latin typeface="Segoe UI" panose="020B0502040204020203" pitchFamily="34" charset="0"/>
                <a:ea typeface="Microsoft YaHei" panose="020B0503020204020204" pitchFamily="34" charset="-122"/>
                <a:hlinkClick r:id="rId3"/>
              </a:rPr>
              <a:t>Bot Framework SDK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to work with the protocol.</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On invoke, the web service receives an HTTPS message with a JSON payload including all the relevant information. Respond with a JSON payload, allowing the Teams client to know the next interaction to enable.</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the app manifest for a Microsoft Teams app, a single messaging extension is defined with up to ten different commands. Each command defines a type, such as action or search and the locations in the client from where it is invoked. </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08769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invocation options: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lvl="0" indent="0" defTabSz="951304">
              <a:spcBef>
                <a:spcPts val="1000"/>
              </a:spcBef>
              <a:buSzPct val="90000"/>
              <a:buFont typeface="Arial" panose="020B0604020202020204" pitchFamily="34" charset="0"/>
              <a:buNone/>
            </a:pPr>
            <a:r>
              <a:rPr lang="zh-CN" altLang="en-US" sz="2000">
                <a:latin typeface="Calibri" panose="020F0502020204030204" pitchFamily="34" charset="0"/>
                <a:ea typeface="Microsoft YaHei" panose="020B0503020204020204" pitchFamily="34" charset="-122"/>
              </a:rPr>
              <a:t>        </a:t>
            </a:r>
            <a:r>
              <a:rPr lang="en-US" altLang="zh-CN" sz="2000">
                <a:latin typeface="Calibri" panose="020F0502020204030204" pitchFamily="34" charset="0"/>
                <a:ea typeface="Microsoft YaHei" panose="020B0503020204020204" pitchFamily="34" charset="-122"/>
              </a:rPr>
              <a:t>Can be triggered from:</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The command/search bar</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The compose message area</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From a message’s </a:t>
            </a:r>
            <a:r>
              <a:rPr lang="zh-CN" altLang="en-US" sz="2000">
                <a:latin typeface="Calibri" panose="020F0502020204030204" pitchFamily="34" charset="0"/>
                <a:ea typeface="Microsoft YaHei" panose="020B0503020204020204" pitchFamily="34" charset="-122"/>
              </a:rPr>
              <a:t>“</a:t>
            </a:r>
            <a:r>
              <a:rPr lang="en-US" altLang="zh-CN" sz="2000">
                <a:latin typeface="Calibri" panose="020F0502020204030204" pitchFamily="34" charset="0"/>
                <a:ea typeface="Microsoft YaHei" panose="020B0503020204020204" pitchFamily="34" charset="-122"/>
              </a:rPr>
              <a:t>More actions</a:t>
            </a:r>
            <a:r>
              <a:rPr lang="zh-CN" altLang="en-US" sz="2000">
                <a:latin typeface="Calibri" panose="020F0502020204030204" pitchFamily="34" charset="0"/>
                <a:ea typeface="Microsoft YaHei" panose="020B0503020204020204" pitchFamily="34" charset="-122"/>
              </a:rPr>
              <a:t>” </a:t>
            </a:r>
            <a:r>
              <a:rPr lang="en-US" altLang="zh-CN" sz="2000">
                <a:latin typeface="Calibri" panose="020F0502020204030204" pitchFamily="34" charset="0"/>
                <a:ea typeface="Microsoft YaHei" panose="020B0503020204020204" pitchFamily="34" charset="-122"/>
              </a:rPr>
              <a:t>menu</a:t>
            </a:r>
            <a:endParaRPr lang="zh-CN" altLang="en-US" sz="2000">
              <a:latin typeface="Calibri" panose="020F0502020204030204" pitchFamily="34" charset="0"/>
              <a:ea typeface="Microsoft YaHei" panose="020B0503020204020204" pitchFamily="34" charset="-122"/>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If your messaging extension is invoked from the command box- you cannot respond with a bot message inserted directly into the conversation    </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If your messaging extension is invoked from the </a:t>
            </a:r>
            <a:r>
              <a:rPr lang="en-US" altLang="zh-CN" sz="882" b="1" kern="1200">
                <a:solidFill>
                  <a:schemeClr val="tx1"/>
                </a:solidFill>
                <a:effectLst/>
                <a:latin typeface="Segoe UI Light" pitchFamily="34" charset="0"/>
                <a:ea typeface="Microsoft YaHei" panose="020B0503020204020204" pitchFamily="34" charset="-122"/>
                <a:cs typeface="+mn-cs"/>
              </a:rPr>
              <a:t>... overflow</a:t>
            </a:r>
            <a:r>
              <a:rPr lang="zh-CN" altLang="en-US" sz="882" b="1" kern="1200">
                <a:solidFill>
                  <a:schemeClr val="tx1"/>
                </a:solidFill>
                <a:effectLst/>
                <a:latin typeface="Segoe UI Light" pitchFamily="34" charset="0"/>
                <a:ea typeface="Microsoft YaHei" panose="020B0503020204020204" pitchFamily="34" charset="-122"/>
                <a:cs typeface="+mn-cs"/>
              </a:rPr>
              <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menu on a message the initial invoke to your bot will include a JSON object containing the message contents, which you can process before presenting users with a task module.</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sz="882" b="0" kern="1200">
                <a:solidFill>
                  <a:schemeClr val="tx1"/>
                </a:solidFill>
                <a:effectLst/>
                <a:latin typeface="Segoe UI Light" pitchFamily="34" charset="0"/>
                <a:ea typeface="Microsoft YaHei" panose="020B0503020204020204" pitchFamily="34" charset="-122"/>
                <a:cs typeface="+mn-cs"/>
              </a:rPr>
              <a:t>You have three options for creating the form that is rendered inside the task module:</a:t>
            </a:r>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Static list of parameters - This is the simplest option. You can define a list of parameters (input fields) in your app manifest the Teams client will render. You cannot control the formatting with this option.</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Adaptive card - You can choose to use an adaptive card, which provides greater control over the UI, but still limits you on the available controls and formatting options.</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Embedded web view - If you need complete control over the UI and controls, you can choose to embed a custom web view in the task module.</a:t>
            </a:r>
          </a:p>
          <a:p>
            <a:br>
              <a:rPr lang="zh-CN" altLang="en-US" sz="882" b="0" kern="1200">
                <a:solidFill>
                  <a:schemeClr val="tx1"/>
                </a:solidFill>
                <a:effectLst/>
                <a:latin typeface="Segoe UI Light" pitchFamily="34" charset="0"/>
                <a:ea typeface="Microsoft YaHei" panose="020B0503020204020204" pitchFamily="34" charset="-122"/>
                <a:cs typeface="+mn-cs"/>
              </a:rPr>
            </a:b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21509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8420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30763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Search commands can be invoked from one or both of the following locations:</a:t>
            </a:r>
            <a:br>
              <a:rPr lang="en-US" altLang="zh-CN"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 The buttons at the bottom of the compose message area</a:t>
            </a:r>
          </a:p>
          <a:p>
            <a:r>
              <a:rPr lang="zh-CN" altLang="en-US" sz="900" b="0" kern="1200">
                <a:solidFill>
                  <a:schemeClr val="tx1"/>
                </a:solidFill>
                <a:effectLst/>
                <a:latin typeface="Segoe UI Light" pitchFamily="34" charset="0"/>
                <a:ea typeface="Microsoft YaHei" panose="020B0503020204020204" pitchFamily="34" charset="-122"/>
                <a:cs typeface="+mn-cs"/>
              </a:rPr>
              <a:t>  </a:t>
            </a:r>
            <a:r>
              <a:rPr lang="en-US" altLang="zh-CN" sz="900" b="0" kern="1200">
                <a:solidFill>
                  <a:schemeClr val="tx1"/>
                </a:solidFill>
                <a:effectLst/>
                <a:latin typeface="Segoe UI Light" pitchFamily="34" charset="0"/>
                <a:ea typeface="Microsoft YaHei" panose="020B0503020204020204" pitchFamily="34" charset="-122"/>
                <a:cs typeface="+mn-cs"/>
              </a:rPr>
              <a:t>- By @mentioning your app in the command box</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Unlike action commands, search commands cannot be invoked from messages.</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When invoked from the compose message area, your user will have the option of sending the results to the conversation. When invoked from the command box, the user can interact with the resulting card, or copy it for use elsewhere.</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807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Link unfurling is the process of taking a hyperlink pasted into a message and doing some action based on the result of processing the link. This process allows you to do a search, or display a card.</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Adding a link unfurling messaging extension follows a similar process as action commands and search commands.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You'll first register domain(s) supported by your messaging extension and then implement the handler in your web service.</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06673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Tabs are Microsoft Teams-aware webpages embedded in Microsoft Teams. They can be added as part of a channel or a group chat inside a team or as a personal app for an individual user. As part of your app, you can add custom tabs to embed your own web content in Teams. </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tabs and add them to your Microsoft Teams app.</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26</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645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kern="1200">
                <a:solidFill>
                  <a:schemeClr val="tx1"/>
                </a:solidFill>
                <a:effectLst/>
                <a:latin typeface="Segoe UI Light" pitchFamily="34" charset="0"/>
                <a:ea typeface="Microsoft YaHei" panose="020B0503020204020204" pitchFamily="34" charset="-122"/>
                <a:cs typeface="+mn-cs"/>
              </a:rPr>
              <a:t>Microsoft Teams determines where a tab can be used based on its </a:t>
            </a:r>
            <a:r>
              <a:rPr lang="en-US" altLang="zh-CN" sz="882" b="1" kern="1200">
                <a:solidFill>
                  <a:schemeClr val="tx1"/>
                </a:solidFill>
                <a:effectLst/>
                <a:latin typeface="Segoe UI Light" pitchFamily="34" charset="0"/>
                <a:ea typeface="Microsoft YaHei" panose="020B0503020204020204" pitchFamily="34" charset="-122"/>
                <a:cs typeface="+mn-cs"/>
              </a:rPr>
              <a:t>scope.  </a:t>
            </a:r>
            <a:r>
              <a:rPr lang="en-US" altLang="zh-CN" sz="882" b="0" kern="1200">
                <a:solidFill>
                  <a:schemeClr val="tx1"/>
                </a:solidFill>
                <a:effectLst/>
                <a:latin typeface="Segoe UI Light" pitchFamily="34" charset="0"/>
                <a:ea typeface="Microsoft YaHei" panose="020B0503020204020204" pitchFamily="34" charset="-122"/>
                <a:cs typeface="+mn-cs"/>
              </a:rPr>
              <a:t>You set the scope in the app manifest by using one of these values:</a:t>
            </a:r>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1" kern="1200">
                <a:solidFill>
                  <a:schemeClr val="tx1"/>
                </a:solidFill>
                <a:effectLst/>
                <a:latin typeface="Segoe UI Light" pitchFamily="34" charset="0"/>
                <a:ea typeface="Microsoft YaHei" panose="020B0503020204020204" pitchFamily="34" charset="-122"/>
                <a:cs typeface="+mn-cs"/>
              </a:rPr>
              <a:t>Teams</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(`team` scope): Tabs in channels allow teams to interact with your shared experience. Currently, all tabs in channels are configurable tabs - a user configures the content of your tab experience when the tab is first added to a channel.</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Group chat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(`groupchat` scope): You can also use configurable tabs in group chats, defined as conversations between two or more users.</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Personal</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(`personal` scope): Tabs in the personal scope allow users to interact privately with your experience. Currently, all personal tabs are static tabs - content that is relevant to individual users.</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baseline="0">
              <a:latin typeface="Calibri" panose="020F0502020204030204" pitchFamily="34" charset="0"/>
              <a:ea typeface="Microsoft YaHei" panose="020B0503020204020204" pitchFamily="34" charset="-122"/>
            </a:endParaRPr>
          </a:p>
          <a:p>
            <a:r>
              <a:rPr lang="en-US" altLang="zh-CN" sz="882" b="0" kern="1200">
                <a:solidFill>
                  <a:schemeClr val="tx1"/>
                </a:solidFill>
                <a:effectLst/>
                <a:latin typeface="Segoe UI Light" pitchFamily="34" charset="0"/>
                <a:ea typeface="Microsoft YaHei" panose="020B0503020204020204" pitchFamily="34" charset="-122"/>
                <a:cs typeface="+mn-cs"/>
              </a:rPr>
              <a:t>Tabs display web pages, but not all web pages render properly in a tab. Pages loaded in a custom tab need to:</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Allow Teams to display them in an iframe (via the `X-Frame-Options` and/or `Content-Security-Policy` headers). Iframes provide nested browsing hosted by the parent window (`window.parent`). Many standard webpages don't allow iframes.</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Handle authentication differently, such as  using a popup. Most websites simply redirect to a login provider, which typically dead-ends tabs hosted in an iframe in order to prevent clickjacking.</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Handle cross-domain navigation differently, because the Teams client needs to validate the origin against a static `validDomains` list in the app manifest when loading or communicating with the tab.</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Use the Teams client visual themes.</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Make calls to the Teams client SDK (`microsoftTeams.initialize`()), which gives Teams a communication channel with the hosted page and more visibility into its operations.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baseline="0"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696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00" b="0" kern="1200">
                <a:solidFill>
                  <a:schemeClr val="tx1"/>
                </a:solidFill>
                <a:effectLst/>
                <a:latin typeface="Segoe UI Light" pitchFamily="34" charset="0"/>
                <a:ea typeface="Microsoft YaHei" panose="020B0503020204020204" pitchFamily="34" charset="-122"/>
                <a:cs typeface="+mn-cs"/>
              </a:rPr>
              <a:t>While Microsoft Teams tabs are webpages displayed in an iframe, , there are some differences between interacting with the web app within the Microsoft Teams client compared to just browsing the same content.</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Microsoft Teams tabs always display web content in an \&lt;iframe\&gt; where a web page is loaded in any browser. This allows you to create unique experiences with the web app for only Microsoft Teams by limiting where the application is hosted. For instance, you can limit a web page to only be displayed within an \&lt;iframe\&gt; from a specific domain such as teams.microsoft.com.</a:t>
            </a: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Authentication is handled differently in a Microsoft Teams tab compared ot a web app, either via a popup or calling Azure AD to fetch tokens. Most websites simply redirect to a login provider that typically breaks for custom tabs that are hosted inside of an \&lt;iframe\&gt;. Tabs break in this experience because the sign in pages typically do not load within an \&lt;iframe\&gt; to prevent click-jacking.</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Cross-domain navigation is handled differently in tabs from a web app. The Teams client needs to validate the origin against a static validDomains list in the app manifest when loading or communicating with the tab.</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Microsoft Team tabs can be styled to match the current Microsoft Teams client's theme such as default, dark or high contrast.</a:t>
            </a: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Developers of Microsoft Teams tabs can also communicate with the hosting Microsoft Teams client using the JavaScript SDK (microsoftTeams.initialize()). The SDK gives Teams a communication channel with the hosted page and more visibility into its operations.</a:t>
            </a:r>
            <a:endParaRPr lang="zh-CN" altLang="en-US" sz="800"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Let’s look at what is involved in building a Microsoft Teams tab.</a:t>
            </a: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Microsoft has </a:t>
            </a:r>
            <a:r>
              <a:rPr lang="en-US" altLang="zh-CN" sz="900" b="1" i="0" kern="1200">
                <a:solidFill>
                  <a:schemeClr val="tx1"/>
                </a:solidFill>
                <a:effectLst/>
                <a:latin typeface="Segoe UI Light" pitchFamily="34" charset="0"/>
                <a:ea typeface="Microsoft YaHei" panose="020B0503020204020204" pitchFamily="34" charset="-122"/>
                <a:cs typeface="+mn-cs"/>
              </a:rPr>
              <a:t>design</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guidelines for creating custom tabs that include the following:</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Focus on functionality: Tabs work best when they’re built to address a specific need. Focus on a small set of tasks or a subset of data that’s relevant to the channel the tab is in.</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Reduced chrome: Avoid creating multiple panels in a tab, adding layers of navigation, or requiring users to scroll both vertically and horizontally in one tab. In other words, try not to have tabs in your tab.</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Integration: Find ways to notify users about tab activity. For example, post message card to a conversation about tab activity.</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Conversational: Find a way to facilitate conversation around a tab. This ensures that conversations center on the content, data, or process at hand.</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Streamlined access: Make sure you're granting access to the right people at the right time. Keeping your sign in process simple will avoid creating barriers to contribution and collaboration.</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Once you've designed a great Microsoft Teams tab, the next step is to </a:t>
            </a:r>
            <a:r>
              <a:rPr lang="en-US" altLang="zh-CN" sz="900" b="1" i="0" kern="1200">
                <a:solidFill>
                  <a:schemeClr val="tx1"/>
                </a:solidFill>
                <a:effectLst/>
                <a:latin typeface="Segoe UI Light" pitchFamily="34" charset="0"/>
                <a:ea typeface="Microsoft YaHei" panose="020B0503020204020204" pitchFamily="34" charset="-122"/>
                <a:cs typeface="+mn-cs"/>
              </a:rPr>
              <a:t>develop</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it. Tabs are just web apps hosted in an \&lt;iframe\&gt; within the Microsoft Teams client. Developers are free to use any web technologies and frameworks they are most comfortable with to implement the custom tab experience, such as HTML, JavaScript, TypeScript, web frameworks such as React or Angular, and server-side technologies.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last step is to </a:t>
            </a:r>
            <a:r>
              <a:rPr lang="en-US" altLang="zh-CN" sz="900" b="1" i="0" kern="1200">
                <a:solidFill>
                  <a:schemeClr val="tx1"/>
                </a:solidFill>
                <a:effectLst/>
                <a:latin typeface="Segoe UI Light" pitchFamily="34" charset="0"/>
                <a:ea typeface="Microsoft YaHei" panose="020B0503020204020204" pitchFamily="34" charset="-122"/>
                <a:cs typeface="+mn-cs"/>
              </a:rPr>
              <a:t>deploy</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the custom tab. Unlike other Microsoft Teams extensibility options such as bots and message extensions, developers can upload custom tabs directly to a team. Microsoft Teams apps can also be uploaded your tenant’s app gallery for other users to install in their teams.</a:t>
            </a:r>
            <a:endParaRPr lang="zh-CN" altLang="en-US" b="0">
              <a:latin typeface="Segoe UI Light"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4252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Teams is an extensible platform you can build custom apps on. Understand what is possible with a Microsoft Teams custom app, and determine if it's right for you.</a:t>
            </a:r>
          </a:p>
          <a:p>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effectLst/>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037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31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859718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primary difference between channel tabs and personal tabs is that channel tabs display a configuration experience to the user adding the tab to a channel.  You as the developer can use this configuration page to collect any information needed for the web app to display the tab.</a:t>
            </a:r>
            <a:endParaRPr lang="en-US" altLang="zh-CN"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68588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altLang="zh-CN" sz="1000">
                <a:latin typeface="Calibri Light" panose="020F0302020204030204" pitchFamily="34" charset="0"/>
                <a:ea typeface="Microsoft YaHei" panose="020B0503020204020204" pitchFamily="34" charset="-122"/>
              </a:rPr>
              <a:t>Creating a channel tab involves the following: create the configuration page and create the content page</a:t>
            </a:r>
          </a:p>
          <a:p>
            <a:pPr>
              <a:spcAft>
                <a:spcPts val="1200"/>
              </a:spcAft>
            </a:pPr>
            <a:endParaRPr lang="zh-CN" altLang="en-US" sz="1000">
              <a:latin typeface="Calibri Light" panose="020F0302020204030204" pitchFamily="34" charset="0"/>
              <a:ea typeface="Microsoft YaHei" panose="020B0503020204020204" pitchFamily="34" charset="-122"/>
            </a:endParaRPr>
          </a:p>
          <a:p>
            <a:pPr>
              <a:spcAft>
                <a:spcPts val="1200"/>
              </a:spcAft>
            </a:pPr>
            <a:r>
              <a:rPr lang="en-US" altLang="zh-CN" sz="900" b="1">
                <a:latin typeface="Calibri" panose="020F0502020204030204" pitchFamily="34" charset="0"/>
                <a:ea typeface="Microsoft YaHei" panose="020B0503020204020204" pitchFamily="34" charset="-122"/>
              </a:rPr>
              <a:t>Create the configuration page</a:t>
            </a:r>
            <a:r>
              <a:rPr lang="en-US" altLang="zh-CN" sz="900">
                <a:latin typeface="Calibri" panose="020F0502020204030204" pitchFamily="34" charset="0"/>
                <a:ea typeface="Microsoft YaHei" panose="020B0503020204020204" pitchFamily="34" charset="-122"/>
              </a:rPr>
              <a:t>: For channel and group tabs, you must provide a configuration page to present options and gather information so users can customize the content in, and experience with, your tab. You can also enable users to update or remove a tab after they add it</a:t>
            </a:r>
            <a:endParaRPr lang="zh-CN" altLang="en-US" sz="90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For example, consider a channel tab that displays the contents of a SharePoint list. The configuration page can collect the SharePoint site and list from the user and use that information to retrieve and display the correct list data in the tab.</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configuration page is another web app that the developer must create. The Microsoft Teams SDK allows developers to attach to an event fired when the user saves the configuration information. You're responsible for saving any configuration information your tab will need.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Developers can set the tab’s `contentUrl` and `entityId` from this save method, based on the options specified in the configuration page.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1">
                <a:latin typeface="Calibri" panose="020F0502020204030204" pitchFamily="34" charset="0"/>
                <a:ea typeface="Microsoft YaHei" panose="020B0503020204020204" pitchFamily="34" charset="-122"/>
              </a:rPr>
              <a:t>Create the content page: </a:t>
            </a:r>
            <a:r>
              <a:rPr lang="en-US" altLang="zh-CN" sz="900">
                <a:latin typeface="Calibri" panose="020F0502020204030204" pitchFamily="34" charset="0"/>
                <a:ea typeface="Microsoft YaHei" panose="020B0503020204020204" pitchFamily="34" charset="-122"/>
              </a:rPr>
              <a:t>A content page is an HTML page that you host. You can also provide a page for users to specify what happens to content when they remove a tab</a:t>
            </a:r>
            <a:endParaRPr lang="zh-CN" altLang="en-US" sz="90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Similar to a personal tab, the content displayed in a channel tab is displayed in an \&lt;iframe\&gt;. The URL loaded in the \&lt;iframe\&gt; is defined by the `contentUrl` specified in the configuration page. The web app can then use the Microsoft Teams JavaScript SDK to obtain the `entityId` and/or `subEntityId` to determine the content to display. These properties can be used to implement tab-to-tab communication using deep linking.</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7135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Conversational bots allow users to interact with your web service through text, interactive cards, and task modules. Conversational bots can be scoped to handling a few simple commands or complex, artificial intelligence powered and natural language processing virtual assistants. They can be one aspect of a larger application, or completely stand alone.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and add bots to custom Microsoft Teams apps.</a:t>
            </a:r>
            <a:endParaRPr lang="zh-CN" altLang="en-US" b="0" i="0">
              <a:solidFill>
                <a:srgbClr val="171717"/>
              </a:solidFill>
              <a:effectLst/>
              <a:latin typeface="Segoe UI" panose="020B0502040204020203" pitchFamily="34" charset="0"/>
              <a:ea typeface="Microsoft YaHei" panose="020B0503020204020204" pitchFamily="34" charset="-122"/>
            </a:endParaRP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91078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Each scope provides unique opportunities, and challenges, for your conversational bot.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Always consider whether a conversation-based interface is the best way to present your functionality.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55599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provides SDKs for multiple platforms, including .NET and Node.js.   The exercises in this course will use the Node.js SDK</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42455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b="0" i="0">
                <a:solidFill>
                  <a:srgbClr val="171717"/>
                </a:solidFill>
                <a:effectLst/>
                <a:latin typeface="Segoe UI" panose="020B0502040204020203" pitchFamily="34" charset="0"/>
                <a:ea typeface="Microsoft YaHei" panose="020B0503020204020204" pitchFamily="34" charset="-122"/>
              </a:rPr>
              <a:t>Each message is an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of type </a:t>
            </a:r>
            <a:r>
              <a:rPr lang="en-US" altLang="zh-CN">
                <a:latin typeface="Calibri" panose="020F0502020204030204" pitchFamily="34" charset="0"/>
                <a:ea typeface="Microsoft YaHei" panose="020B0503020204020204" pitchFamily="34" charset="-122"/>
              </a:rPr>
              <a:t>messageType: message</a:t>
            </a:r>
            <a:r>
              <a:rPr lang="en-US" altLang="zh-CN" b="0" i="0">
                <a:solidFill>
                  <a:srgbClr val="171717"/>
                </a:solidFill>
                <a:effectLst/>
                <a:latin typeface="Segoe UI" panose="020B0502040204020203" pitchFamily="34" charset="0"/>
                <a:ea typeface="Microsoft YaHei" panose="020B0503020204020204" pitchFamily="34" charset="-122"/>
              </a:rPr>
              <a:t>. When a user sends a message, Teams posts the message to your bot; specifically, it sends a JSON object to your bot's messaging endpoint. Your bot examines the message to determine its type and respond correctly.</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To receive a text message, use the </a:t>
            </a:r>
            <a:r>
              <a:rPr lang="en-US" altLang="zh-CN">
                <a:latin typeface="Calibri" panose="020F0502020204030204" pitchFamily="34" charset="0"/>
                <a:ea typeface="Microsoft YaHei" panose="020B0503020204020204" pitchFamily="34" charset="-122"/>
              </a:rPr>
              <a:t>text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property of the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In the bot's activity handler, use the turn context object's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to read a single message request.</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To send a text message, specify the string you want to send as the activity. In the bot's activity handlers, use the turn context object's </a:t>
            </a:r>
            <a:r>
              <a:rPr lang="en-US" altLang="zh-CN">
                <a:latin typeface="Calibri" panose="020F0502020204030204" pitchFamily="34" charset="0"/>
                <a:ea typeface="Microsoft YaHei" panose="020B0503020204020204" pitchFamily="34" charset="-122"/>
              </a:rPr>
              <a:t>SendActivity()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method to send a single message response.</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66579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Microsoft Teams sends notifications to your bot for events that happen in scopes where your bot is active. You can capture these events in your code and take action on them.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For example, </a:t>
            </a:r>
            <a:r>
              <a:rPr lang="en-US" altLang="zh-CN" b="0" i="0">
                <a:solidFill>
                  <a:srgbClr val="171717"/>
                </a:solidFill>
                <a:effectLst/>
                <a:latin typeface="Segoe UI" panose="020B0502040204020203" pitchFamily="34" charset="0"/>
                <a:ea typeface="Microsoft YaHei" panose="020B0503020204020204" pitchFamily="34" charset="-122"/>
              </a:rPr>
              <a:t>your bot can handle instances where a user has reacted to one of your bot's messages. This is done by monitoring the events </a:t>
            </a:r>
            <a:r>
              <a:rPr lang="en-US" altLang="zh-CN">
                <a:latin typeface="Calibri" panose="020F0502020204030204" pitchFamily="34" charset="0"/>
                <a:ea typeface="Microsoft YaHei" panose="020B0503020204020204" pitchFamily="34" charset="-122"/>
              </a:rPr>
              <a:t>reactionsAdded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or </a:t>
            </a:r>
            <a:r>
              <a:rPr lang="en-US" altLang="zh-CN">
                <a:latin typeface="Calibri" panose="020F0502020204030204" pitchFamily="34" charset="0"/>
                <a:ea typeface="Microsoft YaHei" panose="020B0503020204020204" pitchFamily="34" charset="-122"/>
              </a:rPr>
              <a:t>reactionsRemoved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(slide code sample)</a:t>
            </a:r>
            <a:endParaRPr lang="zh-CN" altLang="en-US">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1109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By adding the teams or group chat scope to your bot, it can be available to be installed in a team or group chat. This allows all members of the conversation to interact with your bot.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Once installed, it will also have access to metadata about the conversation like the list of conversation members, and when installed in a team details about that team and the full list of channels.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1" i="0">
                <a:solidFill>
                  <a:srgbClr val="171717"/>
                </a:solidFill>
                <a:effectLst/>
                <a:latin typeface="Segoe UI" panose="020B0502040204020203" pitchFamily="34" charset="0"/>
                <a:ea typeface="Microsoft YaHei" panose="020B0503020204020204" pitchFamily="34" charset="-122"/>
              </a:rPr>
              <a:t>Note </a:t>
            </a:r>
            <a:r>
              <a:rPr lang="en-US" altLang="zh-CN" b="0" i="0">
                <a:solidFill>
                  <a:srgbClr val="171717"/>
                </a:solidFill>
                <a:effectLst/>
                <a:latin typeface="Segoe UI" panose="020B0502040204020203" pitchFamily="34" charset="0"/>
                <a:ea typeface="Microsoft YaHei" panose="020B0503020204020204" pitchFamily="34" charset="-122"/>
              </a:rPr>
              <a:t>The bot must be @mentioned directly. Your bot won't receive a message when the team or channel is mentioned, or when someone replies to a message from your bot without @mentioning it.</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36660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44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936205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Sending proactive messages to users can be an effective way to communicate with your users. However, from their perspective this message can appear to come to them completely unprompted.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1">
                <a:latin typeface="Calibri" panose="020F0502020204030204" pitchFamily="34" charset="0"/>
                <a:ea typeface="Microsoft YaHei" panose="020B0503020204020204" pitchFamily="34" charset="-122"/>
              </a:rPr>
              <a:t>Considerations for each scenario:</a:t>
            </a:r>
            <a:endParaRPr lang="zh-CN" altLang="en-US" b="1">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a:latin typeface="Calibri" panose="020F0502020204030204" pitchFamily="34" charset="0"/>
                <a:ea typeface="Microsoft YaHei" panose="020B0503020204020204" pitchFamily="34" charset="-122"/>
              </a:rPr>
              <a:t>Welcome messages: When you use proactive messages to send a welcome message to users, you must keep in mind that for most people receiving the message they'll have no context for why they're receiving it.</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a:latin typeface="Calibri" panose="020F0502020204030204" pitchFamily="34" charset="0"/>
                <a:ea typeface="Microsoft YaHei" panose="020B0503020204020204" pitchFamily="34" charset="-122"/>
              </a:rPr>
              <a:t>Notifications: When you use proactive messages to send notifications, you need to make sure your users have a clear path to take common actions based on your notification, and a clear understanding of why the notification occurred.</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3714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Task modules are modals that you can populate with either an Adaptive Card or an embedded web/content page for use in your custom Microsoft Teams app’s user experience for workflows that require data input. Task modules allow you to gather information in a Teams-aware popup.</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and add task modules to your Microsoft Teams app.</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Task modules allow you to create modal popup experiences in your Teams application.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Inside the popup you can run your own custom HTML/JavaScript code, show an &lt;iframe&gt;-based widget such as a YouTube or Microsoft Stream video or display an Adaptive Card. </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They're especially useful for starting and completing tasks or displaying rich information like videos or Power BI dashboards. A popup experience is often more natural for users starting and completing tasks compared to a tab or a conversation-based bot experience.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Task modules build on the foundation of Microsoft Teams tabs; they're essentially a tab inside a popup window. They use the same SDK, so if you've built a tab you're already 90% of the way to creating a task module.</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72959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0648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5</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7603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If an error object is passed to the callback, it will be one of the following values:</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"Values for both card and </a:t>
            </a:r>
            <a:r>
              <a:rPr lang="en-US" altLang="zh-CN" b="1" dirty="0" err="1">
                <a:latin typeface="Calibri" panose="020F0502020204030204" pitchFamily="34" charset="0"/>
                <a:ea typeface="Microsoft YaHei" panose="020B0503020204020204" pitchFamily="34" charset="-122"/>
              </a:rPr>
              <a:t>url</a:t>
            </a:r>
            <a:r>
              <a:rPr lang="zh-CN" altLang="en-US" b="1" dirty="0">
                <a:latin typeface="Calibri" panose="020F0502020204030204" pitchFamily="34" charset="0"/>
                <a:ea typeface="Microsoft YaHei" panose="020B0503020204020204" pitchFamily="34" charset="-122"/>
              </a:rPr>
              <a:t> </a:t>
            </a:r>
            <a:r>
              <a:rPr lang="en-US" altLang="zh-CN" b="1" dirty="0">
                <a:latin typeface="Calibri" panose="020F0502020204030204" pitchFamily="34" charset="0"/>
                <a:ea typeface="Microsoft YaHei" panose="020B0503020204020204" pitchFamily="34" charset="-122"/>
              </a:rPr>
              <a:t>were specified. One or the other, but not both, are allowed."</a:t>
            </a:r>
            <a:r>
              <a:rPr lang="en-US" altLang="zh-CN" dirty="0">
                <a:latin typeface="Calibri" panose="020F0502020204030204" pitchFamily="34" charset="0"/>
                <a:ea typeface="Microsoft YaHei" panose="020B0503020204020204" pitchFamily="34" charset="-122"/>
              </a:rPr>
              <a:t>: The </a:t>
            </a:r>
            <a:r>
              <a:rPr lang="en-US" altLang="zh-CN" dirty="0" err="1">
                <a:latin typeface="Calibri" panose="020F0502020204030204" pitchFamily="34" charset="0"/>
                <a:ea typeface="Microsoft YaHei" panose="020B0503020204020204" pitchFamily="34" charset="-122"/>
              </a:rPr>
              <a:t>taskInfo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 contains values for both the </a:t>
            </a:r>
            <a:r>
              <a:rPr lang="en-US" altLang="zh-CN" dirty="0" err="1">
                <a:latin typeface="Calibri" panose="020F0502020204030204" pitchFamily="34" charset="0"/>
                <a:ea typeface="Microsoft YaHei" panose="020B0503020204020204" pitchFamily="34" charset="-122"/>
              </a:rPr>
              <a:t>url</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and card property. </a:t>
            </a:r>
            <a:r>
              <a:rPr lang="en-US" altLang="zh-CN" i="1" dirty="0">
                <a:latin typeface="Calibri" panose="020F0502020204030204" pitchFamily="34" charset="0"/>
                <a:ea typeface="Microsoft YaHei" panose="020B0503020204020204" pitchFamily="34" charset="-122"/>
              </a:rPr>
              <a:t>These are mutually exclusive and only one should be specified.</a:t>
            </a:r>
          </a:p>
          <a:p>
            <a:endParaRPr lang="zh-CN" altLang="en-US" i="1"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"You must specify a value for either card or </a:t>
            </a:r>
            <a:r>
              <a:rPr lang="en-US" altLang="zh-CN" b="1" dirty="0" err="1">
                <a:latin typeface="Calibri" panose="020F0502020204030204" pitchFamily="34" charset="0"/>
                <a:ea typeface="Microsoft YaHei" panose="020B0503020204020204" pitchFamily="34" charset="-122"/>
              </a:rPr>
              <a:t>url</a:t>
            </a:r>
            <a:r>
              <a:rPr lang="en-US" altLang="zh-CN" b="1" dirty="0">
                <a:latin typeface="Calibri" panose="020F0502020204030204" pitchFamily="34" charset="0"/>
                <a:ea typeface="Microsoft YaHei" panose="020B0503020204020204" pitchFamily="34" charset="-122"/>
              </a:rPr>
              <a:t>."</a:t>
            </a:r>
            <a:r>
              <a:rPr lang="en-US" altLang="zh-CN" dirty="0">
                <a:latin typeface="Calibri" panose="020F0502020204030204" pitchFamily="34" charset="0"/>
                <a:ea typeface="Microsoft YaHei" panose="020B0503020204020204" pitchFamily="34" charset="-122"/>
              </a:rPr>
              <a:t>: This error is the inverse of the previous one. Either the </a:t>
            </a:r>
            <a:r>
              <a:rPr lang="en-US" altLang="zh-CN" dirty="0" err="1">
                <a:latin typeface="Calibri" panose="020F0502020204030204" pitchFamily="34" charset="0"/>
                <a:ea typeface="Microsoft YaHei" panose="020B0503020204020204" pitchFamily="34" charset="-122"/>
              </a:rPr>
              <a:t>url</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card properties are required.</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"Invalid </a:t>
            </a:r>
            <a:r>
              <a:rPr lang="en-US" altLang="zh-CN" b="1" dirty="0" err="1">
                <a:latin typeface="Calibri" panose="020F0502020204030204" pitchFamily="34" charset="0"/>
                <a:ea typeface="Microsoft YaHei" panose="020B0503020204020204" pitchFamily="34" charset="-122"/>
              </a:rPr>
              <a:t>appId</a:t>
            </a:r>
            <a:r>
              <a:rPr lang="en-US" altLang="zh-CN" b="1" dirty="0">
                <a:latin typeface="Calibri" panose="020F0502020204030204" pitchFamily="34" charset="0"/>
                <a:ea typeface="Microsoft YaHei" panose="020B0503020204020204" pitchFamily="34" charset="-122"/>
              </a:rPr>
              <a:t>."</a:t>
            </a:r>
            <a:r>
              <a:rPr lang="en-US" altLang="zh-CN" dirty="0">
                <a:latin typeface="Calibri" panose="020F0502020204030204" pitchFamily="34" charset="0"/>
                <a:ea typeface="Microsoft YaHei" panose="020B0503020204020204" pitchFamily="34" charset="-122"/>
              </a:rPr>
              <a:t>: The </a:t>
            </a:r>
            <a:r>
              <a:rPr lang="en-US" altLang="zh-CN" dirty="0" err="1">
                <a:latin typeface="Calibri" panose="020F0502020204030204" pitchFamily="34" charset="0"/>
                <a:ea typeface="Microsoft YaHei" panose="020B0503020204020204" pitchFamily="34" charset="-122"/>
              </a:rPr>
              <a:t>taskInfo.appId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property isn't valid.</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"User cancelled/closed the task module."</a:t>
            </a:r>
            <a:r>
              <a:rPr lang="en-US" altLang="zh-CN" dirty="0">
                <a:latin typeface="Calibri" panose="020F0502020204030204" pitchFamily="34" charset="0"/>
                <a:ea typeface="Microsoft YaHei" panose="020B0503020204020204" pitchFamily="34" charset="-122"/>
              </a:rPr>
              <a:t>: The user closed the task module.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26964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31605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13612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Can be used to invoke the task module from within Microsoft Teams </a:t>
            </a:r>
            <a:r>
              <a:rPr lang="en-US" altLang="zh-CN">
                <a:latin typeface="Microsoft YaHei" panose="020B0503020204020204" pitchFamily="34" charset="-122"/>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conversations, links in tabs, etc.</a:t>
            </a:r>
            <a:r>
              <a:rPr lang="en-US" altLang="zh-CN">
                <a:latin typeface="Microsoft YaHei" panose="020B0503020204020204" pitchFamily="34" charset="-122"/>
                <a:ea typeface="Microsoft YaHei" panose="020B0503020204020204" pitchFamily="34" charset="-122"/>
              </a:rPr>
              <a: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or outside of Microsoft Teams</a:t>
            </a:r>
            <a:endParaRPr lang="zh-CN" altLang="en-US">
              <a:latin typeface="Calibri" panose="020F0502020204030204" pitchFamily="34" charset="0"/>
              <a:ea typeface="Microsoft YaHei" panose="020B0503020204020204" pitchFamily="34" charset="-122"/>
            </a:endParaRPr>
          </a:p>
          <a:p>
            <a:pPr marL="0" indent="0">
              <a:buNone/>
            </a:pP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Include the Microsoft Teams app’s unique ID in the URL, and all necessary properties for the task module project</a:t>
            </a:r>
            <a:endParaRPr lang="zh-CN" altLang="en-US">
              <a:latin typeface="Calibri" panose="020F0502020204030204" pitchFamily="34" charset="0"/>
              <a:ea typeface="Microsoft YaHei" panose="020B0503020204020204" pitchFamily="34" charset="-122"/>
            </a:endParaRPr>
          </a:p>
          <a:p>
            <a:pPr marL="0" indent="0">
              <a:buNone/>
            </a:pPr>
            <a:endParaRPr lang="zh-CN" altLang="en-US">
              <a:latin typeface="Calibri" panose="020F0502020204030204" pitchFamily="34" charset="0"/>
              <a:ea typeface="Microsoft YaHei" panose="020B0503020204020204" pitchFamily="34" charset="-122"/>
            </a:endParaRPr>
          </a:p>
          <a:p>
            <a:pPr marL="0" indent="0">
              <a:buNone/>
            </a:pPr>
            <a:r>
              <a:rPr lang="en-US" altLang="zh-CN">
                <a:latin typeface="Calibri" panose="020F0502020204030204" pitchFamily="34" charset="0"/>
                <a:ea typeface="Microsoft YaHei" panose="020B0503020204020204" pitchFamily="34" charset="-122"/>
              </a:rPr>
              <a:t>Deep link values:</a:t>
            </a:r>
            <a:endParaRPr lang="zh-CN" altLang="en-US">
              <a:latin typeface="Calibri" panose="020F0502020204030204"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&lt;APP_ID&gt;: </a:t>
            </a:r>
            <a:r>
              <a:rPr lang="en-US" altLang="zh-CN" b="0" i="0">
                <a:solidFill>
                  <a:srgbClr val="171717"/>
                </a:solidFill>
                <a:effectLst/>
                <a:latin typeface="Segoe UI" panose="020B0502040204020203" pitchFamily="34" charset="0"/>
                <a:ea typeface="Microsoft YaHei" panose="020B0503020204020204" pitchFamily="34" charset="-122"/>
              </a:rPr>
              <a:t>This is the ID of the custom Microsoft Teams app. The app ID, a GUID, can be found in the app's </a:t>
            </a:r>
            <a:r>
              <a:rPr lang="en-US" altLang="zh-CN" b="1" i="0">
                <a:solidFill>
                  <a:srgbClr val="171717"/>
                </a:solidFill>
                <a:effectLst/>
                <a:latin typeface="Segoe UI" panose="020B0502040204020203" pitchFamily="34" charset="0"/>
                <a:ea typeface="Microsoft YaHei" panose="020B0503020204020204" pitchFamily="34" charset="-122"/>
              </a:rPr>
              <a:t>manifest.json</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file.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&lt;TASKINFO.*&gt;</a:t>
            </a:r>
            <a:r>
              <a:rPr lang="en-US" altLang="zh-CN" b="0" i="0">
                <a:solidFill>
                  <a:srgbClr val="171717"/>
                </a:solidFill>
                <a:effectLst/>
                <a:latin typeface="Segoe UI" panose="020B0502040204020203" pitchFamily="34" charset="0"/>
                <a:ea typeface="Microsoft YaHei" panose="020B0503020204020204" pitchFamily="34" charset="-122"/>
              </a:rPr>
              <a:t>: The additional properties in the query string of the URL map to specific properties on the </a:t>
            </a:r>
            <a:r>
              <a:rPr lang="en-US" altLang="zh-CN" b="1" i="0">
                <a:solidFill>
                  <a:srgbClr val="171717"/>
                </a:solidFill>
                <a:effectLst/>
                <a:latin typeface="Segoe UI" panose="020B0502040204020203" pitchFamily="34" charset="0"/>
                <a:ea typeface="Microsoft YaHei" panose="020B0503020204020204" pitchFamily="34" charset="-122"/>
              </a:rPr>
              <a:t>taskInfo</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covered earlier..</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deep link can be used from anywhere, including the conversations within Microsoft Teams channels or in external applications.</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87521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52435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Task modules offer developers a way to collect user input with a bot and keep everyone in the channel from seeing what another user is doing with the bot.</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Invoking a task module from a bot: </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Recall from earlier, the process of invoking a task module is to call the </a:t>
            </a:r>
            <a:r>
              <a:rPr lang="en-US" altLang="zh-CN" b="1">
                <a:latin typeface="Calibri" panose="020F0502020204030204" pitchFamily="34" charset="0"/>
                <a:ea typeface="Microsoft YaHei" panose="020B0503020204020204" pitchFamily="34" charset="-122"/>
              </a:rPr>
              <a:t>submitTask(taskInfo, submitHandler)</a:t>
            </a:r>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method in the Microsoft Teams JavaScript SDK. This method won't work when invoking the task module from the bot because the bot's code is running as a web service external to Microsoft Teams.</a:t>
            </a:r>
            <a:endParaRPr lang="zh-CN" altLang="en-US">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904399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Both invoke message handlers return an object of type </a:t>
            </a:r>
            <a:r>
              <a:rPr lang="en-US" altLang="zh-CN" b="1">
                <a:latin typeface="Calibri" panose="020F0502020204030204" pitchFamily="34" charset="0"/>
                <a:ea typeface="Microsoft YaHei" panose="020B0503020204020204" pitchFamily="34" charset="-122"/>
              </a:rPr>
              <a:t>TaskModuleResponse</a:t>
            </a:r>
            <a:endParaRPr lang="zh-CN" altLang="en-US" b="1">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3318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a:solidFill>
                  <a:schemeClr val="tx1"/>
                </a:solidFill>
                <a:effectLst/>
                <a:latin typeface="Segoe UI Light" pitchFamily="34" charset="0"/>
                <a:ea typeface="Microsoft YaHei" panose="020B0503020204020204" pitchFamily="34" charset="-122"/>
                <a:cs typeface="+mn-cs"/>
              </a:rPr>
              <a:t>- A Teams app manifest is a text file that contains the metadata required to present an app to users.  Manifests define the user experience.</a:t>
            </a:r>
          </a:p>
          <a:p>
            <a:r>
              <a:rPr lang="en-US" altLang="zh-CN" sz="882" b="0" i="0" kern="1200">
                <a:solidFill>
                  <a:schemeClr val="tx1"/>
                </a:solidFill>
                <a:effectLst/>
                <a:latin typeface="Segoe UI Light" pitchFamily="34" charset="0"/>
                <a:ea typeface="Microsoft YaHei" panose="020B0503020204020204" pitchFamily="34" charset="-122"/>
                <a:cs typeface="+mn-cs"/>
              </a:rPr>
              <a:t>- Note that </a:t>
            </a:r>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the Microsoft Teams Platform is not a hosting service; the web services powering your app must be hosted by you and accessible by HTTPS over the internet.</a:t>
            </a:r>
            <a:endParaRPr lang="zh-CN" altLang="en-US" sz="882" b="0" i="0" u="none" strike="noStrike" kern="1200">
              <a:solidFill>
                <a:schemeClr val="tx1"/>
              </a:solidFill>
              <a:effectLst/>
              <a:latin typeface="Segoe UI Light" pitchFamily="34" charset="0"/>
              <a:ea typeface="Microsoft YaHei" panose="020B0503020204020204" pitchFamily="34" charset="-122"/>
              <a:cs typeface="+mn-cs"/>
            </a:endParaRPr>
          </a:p>
          <a:p>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 It is also important to keep in mind that any functionality you expose in a Microsoft Teams app is publicly available over the internet unless you take additional steps to secure it. If you are providing access to confidential or protected information you'll want make sure your services are at a minimum authenticating the endpoint connecting to your app, or </a:t>
            </a:r>
            <a:r>
              <a:rPr lang="en-US" altLang="zh-CN" sz="882" b="0" i="0" u="sng" kern="1200">
                <a:solidFill>
                  <a:schemeClr val="tx1"/>
                </a:solidFill>
                <a:effectLst/>
                <a:latin typeface="Segoe UI Light" pitchFamily="34" charset="0"/>
                <a:ea typeface="Microsoft YaHei" panose="020B0503020204020204" pitchFamily="34" charset="-122"/>
                <a:cs typeface="+mn-cs"/>
                <a:hlinkClick r:id="rId3"/>
              </a:rPr>
              <a:t>authenticating your users</a:t>
            </a:r>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4134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a:solidFill>
                  <a:schemeClr val="tx1"/>
                </a:solidFill>
                <a:effectLst/>
                <a:latin typeface="Segoe UI Light" pitchFamily="34" charset="0"/>
                <a:ea typeface="Microsoft YaHei" panose="020B0503020204020204" pitchFamily="34" charset="-122"/>
                <a:cs typeface="+mn-cs"/>
              </a:rPr>
              <a:t>Depending on your scenario you may choose to focus on a single extension point or combine multiple.  </a:t>
            </a:r>
          </a:p>
          <a:p>
            <a:r>
              <a:rPr lang="en-US" altLang="zh-CN" sz="882" b="0" i="0" kern="1200">
                <a:solidFill>
                  <a:schemeClr val="tx1"/>
                </a:solidFill>
                <a:effectLst/>
                <a:latin typeface="Segoe UI Light" pitchFamily="34" charset="0"/>
                <a:ea typeface="Microsoft YaHei" panose="020B0503020204020204" pitchFamily="34" charset="-122"/>
                <a:cs typeface="+mn-cs"/>
              </a:rPr>
              <a:t>- Teams, channels and group chats can be extended with conversational bots, configurable tabs, webhooks and connectors.</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kern="1200">
                <a:solidFill>
                  <a:schemeClr val="tx1"/>
                </a:solidFill>
                <a:effectLst/>
                <a:latin typeface="Segoe UI Light" pitchFamily="34" charset="0"/>
                <a:ea typeface="Microsoft YaHei" panose="020B0503020204020204" pitchFamily="34" charset="-122"/>
                <a:cs typeface="+mn-cs"/>
              </a:rPr>
              <a:t>- Personal apps can be extended with conversational bots and personal tabs</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u="none" strike="noStrike" kern="1200">
                <a:solidFill>
                  <a:schemeClr val="tx1"/>
                </a:solidFill>
                <a:effectLst/>
                <a:latin typeface="Calibri" panose="020F0502020204030204" pitchFamily="34" charset="0"/>
                <a:ea typeface="Microsoft YaHei" panose="020B0503020204020204" pitchFamily="34" charset="-122"/>
                <a:cs typeface="+mn-cs"/>
              </a:rPr>
              <a:t>- </a:t>
            </a:r>
            <a:r>
              <a:rPr lang="en-US" altLang="zh-CN" sz="882" b="1"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Messaging extensions</a:t>
            </a:r>
            <a:r>
              <a:rPr lang="zh-CN" altLang="en-US" sz="882" b="0"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 </a:t>
            </a:r>
            <a:r>
              <a:rPr lang="en-US" altLang="zh-CN" sz="882" b="0"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allow users to interact with your web service through buttons and forms from the compose message area, the command box, or directly from a message. Your app can respond by presenting a form to the user to collect more information, sending a reply to the original message, or sending a message directly to the user. </a:t>
            </a:r>
            <a:endParaRPr lang="zh-CN" altLang="en-US" sz="882" b="0" i="0"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most important step in creating a successful app for Microsoft Teams is choosing the right combination extensibility points and UI elements to take advantage of. You should spend a good deal of time understanding the problem you're trying to solve with your app and mapping your solution across the various ways users can interact with your app in the Microsoft Teams client. Don't underestimate the importance of context and scope! A conversational bot that works well in a one-to-one chat may not work at all as part of a group chat or channel conversation.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Here's a recap of what's available for you, and some scenarios they're best suited for. You can accomplish many tasks in more than one way; choosing the right tool for the job will make for a much better user experience.</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Messaging Extensions - search commands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useful for allowing your users to search an external system and then share the results of that search within Teams. With cards and card actions, you can richly format the results of that search, and allow users to do actions on the result without leaving the Microsoft Teams client.</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Messaging Extensions - action commands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great for collecting information from your user in a single place, then sending that information to your web services. They excel in scenarios where you need to create a record of some kind, or collect more than a few pieces of information as part of a single transaction.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Tabs - in groups and channels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provide a shared canvas for multiple people to collaborate. You should add this to your app if you've got information or services that are applicable to a group of people. Keep in mind that everyone is working from the same canvas, your page should be stateless and operate as a single-page app.</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Tabs - in personal apps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allow for a personal web-like experience. They're typically best for "hub" scenarios - "items assigned to me", or "things I've created". They can also be useful for static content like help or about pages.</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Conversational bots - in groups and channels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help add additional information to a conversation that is useful for everyone (or at least most) involved. They can be used to proactively add relevant information to the conversation, or respond to user requests ("hey bot, create a poll for where we should go to lunch"). Typically they shouldn't be used for multi-turn conversations - use a task module to collect the information or move the conversation to a one-to-one chat instead, then insert the results back into the original conversation.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Conversational bots - in personal apps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can enable incredibly diverse workloads. Q&amp;A bots, bots that start workflows in other systems, bots that tell jokes and bots that take notes are just a few examples. Just remember to consider if a conversation-based interface is the best way to present your functionality.</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Webhooks &amp; Connectors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useful to allow users to subscribe a channel to notification messages from an external system.</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best apps will typically take advantage of more than one extension point. For example, let's say your organization wants to allow people to submit suggestions for improvements. You could create an app with a messaging extension search command to find and share existing suggestions, add an action command to allow users to create and update suggestions, a channel tab so a team can see all suggestions assigned to them, and a personal tab so a user can see all the suggestions they've submitted in the past. Add a conversational bot powered by natural language processing and machine learning allowing users to do complex queries across the suggestions and you've got a fully featured, fully integrated Teams app!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407767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84376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396435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96497085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0672547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307110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269683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95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047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6479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3797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584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8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998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1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5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325319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4701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3205169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2920123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9750709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11355320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26489178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38535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14103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4211518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6072405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131110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8431553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070637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2561661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597113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6107337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7884810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100960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659063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4220219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0305582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266467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370030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0866139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035917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399046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41056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618503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77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582614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357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50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36438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235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691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49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65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徽标白色文本版本">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9015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3384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088959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1900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7620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31550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03046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88725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55905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9342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593878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0007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40432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856245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6024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122710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882944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6621061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3775729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6302379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2027330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214580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140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93295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428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379632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461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788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741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005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6070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708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10694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853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803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860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8628891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543486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497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37368171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252185939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0813349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8311096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21886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9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9956099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9520169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672871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899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837846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7687702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5788262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277168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5421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3509391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532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693601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0768032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22563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43359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0299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235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403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59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431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9302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02484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5589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159501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78692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380799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87737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966429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602672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531695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1339641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5484534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665734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08593641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1735086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4013630956"/>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43.wmf"/></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2.xml"/><Relationship Id="rId1" Type="http://schemas.openxmlformats.org/officeDocument/2006/relationships/slideLayout" Target="../slideLayouts/slideLayout48.xml"/><Relationship Id="rId4" Type="http://schemas.openxmlformats.org/officeDocument/2006/relationships/image" Target="../media/image42.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6.xml"/><Relationship Id="rId1" Type="http://schemas.openxmlformats.org/officeDocument/2006/relationships/slideLayout" Target="../slideLayouts/slideLayout48.xml"/><Relationship Id="rId4" Type="http://schemas.openxmlformats.org/officeDocument/2006/relationships/image" Target="../media/image48.wmf"/></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hemeOverride" Target="../theme/themeOverride2.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22.xml"/><Relationship Id="rId1" Type="http://schemas.openxmlformats.org/officeDocument/2006/relationships/slideLayout" Target="../slideLayouts/slideLayout48.xml"/><Relationship Id="rId5" Type="http://schemas.openxmlformats.org/officeDocument/2006/relationships/image" Target="../media/image53.wmf"/><Relationship Id="rId4" Type="http://schemas.openxmlformats.org/officeDocument/2006/relationships/image" Target="../media/image52.wmf"/></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7.xml"/><Relationship Id="rId1" Type="http://schemas.openxmlformats.org/officeDocument/2006/relationships/slideLayout" Target="../slideLayouts/slideLayout48.xml"/><Relationship Id="rId5" Type="http://schemas.openxmlformats.org/officeDocument/2006/relationships/image" Target="../media/image57.wmf"/><Relationship Id="rId4" Type="http://schemas.openxmlformats.org/officeDocument/2006/relationships/image" Target="../media/image56.wmf"/></Relationships>
</file>

<file path=ppt/slides/_rels/slide28.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7.wmf"/><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image" Target="../media/image56.wmf"/><Relationship Id="rId5" Type="http://schemas.openxmlformats.org/officeDocument/2006/relationships/image" Target="../media/image53.wmf"/><Relationship Id="rId4" Type="http://schemas.openxmlformats.org/officeDocument/2006/relationships/image" Target="../media/image52.wmf"/></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48.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2.xml"/><Relationship Id="rId1" Type="http://schemas.openxmlformats.org/officeDocument/2006/relationships/themeOverride" Target="../theme/themeOverride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1.xml"/><Relationship Id="rId1" Type="http://schemas.openxmlformats.org/officeDocument/2006/relationships/themeOverride" Target="../theme/themeOverride4.xml"/><Relationship Id="rId5" Type="http://schemas.openxmlformats.org/officeDocument/2006/relationships/image" Target="../media/image62.tmp"/><Relationship Id="rId4" Type="http://schemas.openxmlformats.org/officeDocument/2006/relationships/image" Target="../media/image61.tm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2.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1.xml"/><Relationship Id="rId1" Type="http://schemas.openxmlformats.org/officeDocument/2006/relationships/themeOverride" Target="../theme/themeOverride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xml"/><Relationship Id="rId1" Type="http://schemas.openxmlformats.org/officeDocument/2006/relationships/themeOverride" Target="../theme/themeOverride7.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1.xml"/><Relationship Id="rId1" Type="http://schemas.openxmlformats.org/officeDocument/2006/relationships/themeOverride" Target="../theme/themeOverride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hemeOverride" Target="../theme/themeOverride9.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hemeOverride" Target="../theme/themeOverride10.xml"/><Relationship Id="rId4" Type="http://schemas.openxmlformats.org/officeDocument/2006/relationships/image" Target="../media/image65.tiff"/></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1.xml"/><Relationship Id="rId1" Type="http://schemas.openxmlformats.org/officeDocument/2006/relationships/themeOverride" Target="../theme/themeOverride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2.xml"/></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2.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1.xml"/><Relationship Id="rId1" Type="http://schemas.openxmlformats.org/officeDocument/2006/relationships/themeOverride" Target="../theme/themeOverride1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4.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1.xml"/><Relationship Id="rId1" Type="http://schemas.openxmlformats.org/officeDocument/2006/relationships/themeOverride" Target="../theme/themeOverride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1.xml"/><Relationship Id="rId1" Type="http://schemas.openxmlformats.org/officeDocument/2006/relationships/themeOverride" Target="../theme/themeOverr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6.xml"/><Relationship Id="rId1" Type="http://schemas.openxmlformats.org/officeDocument/2006/relationships/slideLayout" Target="../slideLayouts/slideLayout48.xml"/><Relationship Id="rId5" Type="http://schemas.openxmlformats.org/officeDocument/2006/relationships/image" Target="../media/image40.wmf"/><Relationship Id="rId4" Type="http://schemas.openxmlformats.org/officeDocument/2006/relationships/image" Target="../media/image39.wmf"/></Relationships>
</file>

<file path=ppt/slides/_rels/slide7.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39.wmf"/></Relationships>
</file>

<file path=ppt/slides/_rels/slide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notesSlide" Target="../notesSlides/notesSlide9.xml"/><Relationship Id="rId7" Type="http://schemas.openxmlformats.org/officeDocument/2006/relationships/image" Target="../media/image37.wmf"/><Relationship Id="rId2" Type="http://schemas.openxmlformats.org/officeDocument/2006/relationships/slideLayout" Target="../slideLayouts/slideLayout71.xml"/><Relationship Id="rId1" Type="http://schemas.openxmlformats.org/officeDocument/2006/relationships/themeOverride" Target="../theme/themeOverride1.xml"/><Relationship Id="rId6" Type="http://schemas.openxmlformats.org/officeDocument/2006/relationships/image" Target="../media/image36.wmf"/><Relationship Id="rId5" Type="http://schemas.openxmlformats.org/officeDocument/2006/relationships/image" Target="../media/image35.png"/><Relationship Id="rId10" Type="http://schemas.openxmlformats.org/officeDocument/2006/relationships/image" Target="../media/image42.wmf"/><Relationship Id="rId4" Type="http://schemas.openxmlformats.org/officeDocument/2006/relationships/image" Target="../media/image34.png"/><Relationship Id="rId9" Type="http://schemas.openxmlformats.org/officeDocument/2006/relationships/image" Target="../media/image39.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2B2F-56E7-4010-980C-0B36D842D92E}"/>
              </a:ext>
            </a:extLst>
          </p:cNvPr>
          <p:cNvSpPr>
            <a:spLocks noGrp="1"/>
          </p:cNvSpPr>
          <p:nvPr>
            <p:ph type="title"/>
          </p:nvPr>
        </p:nvSpPr>
        <p:spPr>
          <a:xfrm>
            <a:off x="579727" y="290255"/>
            <a:ext cx="11018520" cy="430826"/>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开发应用的工具</a:t>
            </a:r>
          </a:p>
        </p:txBody>
      </p:sp>
      <p:sp>
        <p:nvSpPr>
          <p:cNvPr id="3" name="Text Placeholder 2">
            <a:extLst>
              <a:ext uri="{FF2B5EF4-FFF2-40B4-BE49-F238E27FC236}">
                <a16:creationId xmlns:a16="http://schemas.microsoft.com/office/drawing/2014/main" id="{BD9E41B6-823E-402F-919F-C7201DF5F008}"/>
              </a:ext>
            </a:extLst>
          </p:cNvPr>
          <p:cNvSpPr>
            <a:spLocks noGrp="1"/>
          </p:cNvSpPr>
          <p:nvPr>
            <p:ph type="body" sz="quarter" idx="10"/>
          </p:nvPr>
        </p:nvSpPr>
        <p:spPr>
          <a:xfrm>
            <a:off x="586740" y="950389"/>
            <a:ext cx="11018520" cy="362087"/>
          </a:xfrm>
        </p:spPr>
        <p:txBody>
          <a:bodyPr/>
          <a:lstStyle/>
          <a:p>
            <a:pPr marL="0" indent="0" defTabSz="914367">
              <a:buNone/>
            </a:pPr>
            <a:r>
              <a:rPr lang="zh-CN" altLang="en-US" sz="2353" b="1">
                <a:solidFill>
                  <a:schemeClr val="accent1"/>
                </a:solidFill>
                <a:latin typeface="Segoe UI Semibold" panose="020B0702040204020203" pitchFamily="34" charset="0"/>
                <a:ea typeface="Microsoft YaHei" panose="020B0503020204020204" pitchFamily="34" charset="-122"/>
                <a:cs typeface="+mn-cs"/>
              </a:rPr>
              <a:t>开发人员可以使用多种工具来支持 </a:t>
            </a:r>
            <a:r>
              <a:rPr lang="en-US" altLang="zh-CN" sz="2353" b="1">
                <a:solidFill>
                  <a:schemeClr val="accent1"/>
                </a:solidFill>
                <a:latin typeface="Segoe UI Semibold" panose="020B0702040204020203" pitchFamily="34" charset="0"/>
                <a:ea typeface="Microsoft YaHei" panose="020B0503020204020204" pitchFamily="34" charset="-122"/>
                <a:cs typeface="+mn-cs"/>
              </a:rPr>
              <a:t>Microsoft Teams </a:t>
            </a:r>
            <a:r>
              <a:rPr lang="zh-CN" altLang="en-US" sz="2353" b="1">
                <a:solidFill>
                  <a:schemeClr val="accent1"/>
                </a:solidFill>
                <a:latin typeface="Segoe UI Semibold" panose="020B0702040204020203" pitchFamily="34" charset="0"/>
                <a:ea typeface="Microsoft YaHei" panose="020B0503020204020204" pitchFamily="34" charset="-122"/>
                <a:cs typeface="+mn-cs"/>
              </a:rPr>
              <a:t>应用的开发。  </a:t>
            </a:r>
            <a:endParaRPr lang="zh-CN" altLang="en-US" sz="2353" b="1" dirty="0">
              <a:solidFill>
                <a:schemeClr val="accent1"/>
              </a:solidFill>
              <a:latin typeface="Segoe UI Semibold" panose="020B0702040204020203" pitchFamily="34" charset="0"/>
              <a:ea typeface="Microsoft YaHei" panose="020B0503020204020204" pitchFamily="34" charset="-122"/>
              <a:cs typeface="+mn-cs"/>
            </a:endParaRPr>
          </a:p>
        </p:txBody>
      </p:sp>
      <p:sp>
        <p:nvSpPr>
          <p:cNvPr id="17" name="TextBox 16">
            <a:extLst>
              <a:ext uri="{FF2B5EF4-FFF2-40B4-BE49-F238E27FC236}">
                <a16:creationId xmlns:a16="http://schemas.microsoft.com/office/drawing/2014/main" id="{5ECBFB1A-DEF2-45F7-8BE5-FED0417C26FA}"/>
              </a:ext>
            </a:extLst>
          </p:cNvPr>
          <p:cNvSpPr txBox="1"/>
          <p:nvPr/>
        </p:nvSpPr>
        <p:spPr>
          <a:xfrm>
            <a:off x="1982549" y="1903840"/>
            <a:ext cx="9627186" cy="1256434"/>
          </a:xfrm>
          <a:prstGeom prst="rect">
            <a:avLst/>
          </a:prstGeom>
          <a:noFill/>
        </p:spPr>
        <p:txBody>
          <a:bodyPr wrap="square" lIns="0" tIns="0" rIns="0" bIns="0" rtlCol="0" anchor="t">
            <a:spAutoFit/>
          </a:bodyPr>
          <a:lstStyle/>
          <a:p>
            <a:pPr defTabSz="914367">
              <a:spcAft>
                <a:spcPts val="588"/>
              </a:spcAft>
            </a:pPr>
            <a:r>
              <a:rPr lang="zh-CN" altLang="en-US" sz="1961" b="1" dirty="0">
                <a:solidFill>
                  <a:srgbClr val="1A1A1A"/>
                </a:solidFill>
                <a:latin typeface="Segoe UI Semibold" panose="020B0702040204020203" pitchFamily="34" charset="0"/>
                <a:ea typeface="Microsoft YaHei" panose="020B0503020204020204" pitchFamily="34" charset="-122"/>
              </a:rPr>
              <a:t>设置和配置 </a:t>
            </a: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应用的工具：</a:t>
            </a:r>
          </a:p>
          <a:p>
            <a:pPr defTabSz="914367">
              <a:spcAft>
                <a:spcPts val="588"/>
              </a:spcAft>
            </a:pPr>
            <a:r>
              <a:rPr lang="zh-CN" altLang="en-US" sz="1568" dirty="0">
                <a:solidFill>
                  <a:srgbClr val="1A1A1A"/>
                </a:solidFill>
                <a:latin typeface="Segoe UI" panose="020B0502040204020203" pitchFamily="34" charset="0"/>
                <a:ea typeface="Microsoft YaHei" panose="020B0503020204020204" pitchFamily="34" charset="-122"/>
              </a:rPr>
              <a:t>适用于 </a:t>
            </a:r>
            <a:r>
              <a:rPr lang="en-US" altLang="zh-CN" sz="1568" dirty="0">
                <a:solidFill>
                  <a:srgbClr val="1A1A1A"/>
                </a:solidFill>
                <a:latin typeface="Segoe UI" panose="020B0502040204020203" pitchFamily="34" charset="0"/>
                <a:ea typeface="Microsoft YaHei" panose="020B0503020204020204" pitchFamily="34" charset="-122"/>
              </a:rPr>
              <a:t>Microsoft Teams </a:t>
            </a:r>
            <a:r>
              <a:rPr lang="zh-CN" altLang="en-US" sz="1568" dirty="0">
                <a:solidFill>
                  <a:srgbClr val="1A1A1A"/>
                </a:solidFill>
                <a:latin typeface="Segoe UI" panose="020B0502040204020203" pitchFamily="34" charset="0"/>
                <a:ea typeface="Microsoft YaHei" panose="020B0503020204020204" pitchFamily="34" charset="-122"/>
              </a:rPr>
              <a:t>的 </a:t>
            </a:r>
            <a:r>
              <a:rPr lang="en-US" altLang="zh-CN" sz="1568" dirty="0">
                <a:solidFill>
                  <a:srgbClr val="1A1A1A"/>
                </a:solidFill>
                <a:latin typeface="Segoe UI" panose="020B0502040204020203" pitchFamily="34" charset="0"/>
                <a:ea typeface="Microsoft YaHei" panose="020B0503020204020204" pitchFamily="34" charset="-122"/>
              </a:rPr>
              <a:t>Yeoman </a:t>
            </a:r>
            <a:r>
              <a:rPr lang="zh-CN" altLang="en-US" sz="1568" dirty="0">
                <a:solidFill>
                  <a:srgbClr val="1A1A1A"/>
                </a:solidFill>
                <a:latin typeface="Segoe UI" panose="020B0502040204020203" pitchFamily="34" charset="0"/>
                <a:ea typeface="Microsoft YaHei" panose="020B0503020204020204" pitchFamily="34" charset="-122"/>
              </a:rPr>
              <a:t>生成器</a:t>
            </a:r>
          </a:p>
          <a:p>
            <a:pPr defTabSz="914367">
              <a:spcAft>
                <a:spcPts val="588"/>
              </a:spcAft>
            </a:pPr>
            <a:r>
              <a:rPr lang="en-US" altLang="zh-CN" sz="1568" dirty="0">
                <a:solidFill>
                  <a:srgbClr val="1A1A1A"/>
                </a:solidFill>
                <a:latin typeface="Segoe UI" panose="020B0502040204020203" pitchFamily="34" charset="0"/>
                <a:ea typeface="Microsoft YaHei" panose="020B0503020204020204" pitchFamily="34" charset="-122"/>
              </a:rPr>
              <a:t>App Studio</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14367">
              <a:spcAft>
                <a:spcPts val="588"/>
              </a:spcAft>
            </a:pPr>
            <a:r>
              <a:rPr lang="zh-CN" altLang="en-US" sz="1568" dirty="0">
                <a:solidFill>
                  <a:srgbClr val="1A1A1A"/>
                </a:solidFill>
                <a:latin typeface="Segoe UI" panose="020B0502040204020203" pitchFamily="34" charset="0"/>
                <a:ea typeface="Microsoft YaHei" panose="020B0503020204020204" pitchFamily="34" charset="-122"/>
              </a:rPr>
              <a:t>用于 </a:t>
            </a:r>
            <a:r>
              <a:rPr lang="en-US" altLang="zh-CN" sz="1568" dirty="0">
                <a:solidFill>
                  <a:srgbClr val="1A1A1A"/>
                </a:solidFill>
                <a:latin typeface="Segoe UI" panose="020B0502040204020203" pitchFamily="34" charset="0"/>
                <a:ea typeface="Microsoft YaHei" panose="020B0503020204020204" pitchFamily="34" charset="-122"/>
              </a:rPr>
              <a:t>Visual Studio Code </a:t>
            </a:r>
            <a:r>
              <a:rPr lang="zh-CN" altLang="en-US" sz="1568" dirty="0">
                <a:solidFill>
                  <a:srgbClr val="1A1A1A"/>
                </a:solidFill>
                <a:latin typeface="Segoe UI" panose="020B0502040204020203" pitchFamily="34" charset="0"/>
                <a:ea typeface="Microsoft YaHei" panose="020B0503020204020204" pitchFamily="34" charset="-122"/>
              </a:rPr>
              <a:t>或 </a:t>
            </a:r>
            <a:r>
              <a:rPr lang="en-US" altLang="zh-CN" sz="1568" dirty="0">
                <a:solidFill>
                  <a:srgbClr val="1A1A1A"/>
                </a:solidFill>
                <a:latin typeface="Segoe UI" panose="020B0502040204020203" pitchFamily="34" charset="0"/>
                <a:ea typeface="Microsoft YaHei" panose="020B0503020204020204" pitchFamily="34" charset="-122"/>
              </a:rPr>
              <a:t>Visual Studio IDE </a:t>
            </a:r>
            <a:r>
              <a:rPr lang="zh-CN" altLang="en-US" sz="1568" dirty="0">
                <a:solidFill>
                  <a:srgbClr val="1A1A1A"/>
                </a:solidFill>
                <a:latin typeface="Segoe UI" panose="020B0502040204020203" pitchFamily="34" charset="0"/>
                <a:ea typeface="Microsoft YaHei" panose="020B0503020204020204" pitchFamily="34" charset="-122"/>
              </a:rPr>
              <a:t>的 </a:t>
            </a:r>
            <a:r>
              <a:rPr lang="en-US" altLang="zh-CN" sz="1568" dirty="0">
                <a:solidFill>
                  <a:srgbClr val="1A1A1A"/>
                </a:solidFill>
                <a:latin typeface="Segoe UI" panose="020B0502040204020203" pitchFamily="34" charset="0"/>
                <a:ea typeface="Microsoft YaHei" panose="020B0503020204020204" pitchFamily="34" charset="-122"/>
              </a:rPr>
              <a:t>Microsoft Teams Toolkit</a:t>
            </a:r>
            <a:endParaRPr lang="zh-CN" altLang="en-US" sz="1568"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9ED5E9FF-A86C-4679-BFA4-AD59131A37B4}"/>
              </a:ext>
              <a:ext uri="{C183D7F6-B498-43B3-948B-1728B52AA6E4}">
                <adec:decorative xmlns:adec="http://schemas.microsoft.com/office/drawing/2017/decorative" val="1"/>
              </a:ext>
            </a:extLst>
          </p:cNvPr>
          <p:cNvCxnSpPr>
            <a:cxnSpLocks/>
          </p:cNvCxnSpPr>
          <p:nvPr/>
        </p:nvCxnSpPr>
        <p:spPr>
          <a:xfrm>
            <a:off x="1982548" y="33717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屏幕与齿轮的图标">
            <a:extLst>
              <a:ext uri="{FF2B5EF4-FFF2-40B4-BE49-F238E27FC236}">
                <a16:creationId xmlns:a16="http://schemas.microsoft.com/office/drawing/2014/main" id="{74FEDEFB-FCE4-41EB-B65C-1A8E2FB6417E}"/>
              </a:ext>
            </a:extLst>
          </p:cNvPr>
          <p:cNvPicPr>
            <a:picLocks noChangeAspect="1"/>
          </p:cNvPicPr>
          <p:nvPr/>
        </p:nvPicPr>
        <p:blipFill>
          <a:blip r:embed="rId3"/>
          <a:stretch>
            <a:fillRect/>
          </a:stretch>
        </p:blipFill>
        <p:spPr>
          <a:xfrm>
            <a:off x="586740" y="3653587"/>
            <a:ext cx="1065251" cy="1065251"/>
          </a:xfrm>
          <a:prstGeom prst="rect">
            <a:avLst/>
          </a:prstGeom>
        </p:spPr>
      </p:pic>
      <p:sp>
        <p:nvSpPr>
          <p:cNvPr id="23" name="TextBox 22">
            <a:extLst>
              <a:ext uri="{FF2B5EF4-FFF2-40B4-BE49-F238E27FC236}">
                <a16:creationId xmlns:a16="http://schemas.microsoft.com/office/drawing/2014/main" id="{A0440637-71BB-45BE-A4BB-0D4F2F366ACF}"/>
              </a:ext>
            </a:extLst>
          </p:cNvPr>
          <p:cNvSpPr txBox="1"/>
          <p:nvPr/>
        </p:nvSpPr>
        <p:spPr>
          <a:xfrm>
            <a:off x="1982549" y="3627588"/>
            <a:ext cx="9627186" cy="2087623"/>
          </a:xfrm>
          <a:prstGeom prst="rect">
            <a:avLst/>
          </a:prstGeom>
          <a:noFill/>
        </p:spPr>
        <p:txBody>
          <a:bodyPr wrap="square" lIns="0" tIns="0" rIns="0" bIns="0" rtlCol="0" anchor="ctr">
            <a:spAutoFit/>
          </a:bodyPr>
          <a:lstStyle/>
          <a:p>
            <a:pPr defTabSz="914367">
              <a:spcBef>
                <a:spcPts val="392"/>
              </a:spcBef>
            </a:pPr>
            <a:r>
              <a:rPr lang="zh-CN" altLang="en-US" sz="1961" dirty="0">
                <a:solidFill>
                  <a:srgbClr val="1A1A1A"/>
                </a:solidFill>
                <a:latin typeface="Segoe UI Semibold" panose="020B0702040204020203" pitchFamily="34" charset="0"/>
                <a:ea typeface="Microsoft YaHei" panose="020B0503020204020204" pitchFamily="34" charset="-122"/>
              </a:rPr>
              <a:t>用于构建 </a:t>
            </a:r>
            <a:r>
              <a:rPr lang="en-US" altLang="zh-CN" sz="1961" dirty="0">
                <a:solidFill>
                  <a:srgbClr val="1A1A1A"/>
                </a:solidFill>
                <a:latin typeface="Segoe UI Semibold" panose="020B0702040204020203" pitchFamily="34" charset="0"/>
                <a:ea typeface="Microsoft YaHei" panose="020B0503020204020204" pitchFamily="34" charset="-122"/>
              </a:rPr>
              <a:t>Web </a:t>
            </a:r>
            <a:r>
              <a:rPr lang="zh-CN" altLang="en-US" sz="1961" dirty="0">
                <a:solidFill>
                  <a:srgbClr val="1A1A1A"/>
                </a:solidFill>
                <a:latin typeface="Segoe UI Semibold" panose="020B0702040204020203" pitchFamily="34" charset="0"/>
                <a:ea typeface="Microsoft YaHei" panose="020B0503020204020204" pitchFamily="34" charset="-122"/>
              </a:rPr>
              <a:t>服务的工具</a:t>
            </a:r>
          </a:p>
          <a:p>
            <a:pPr defTabSz="932563">
              <a:spcBef>
                <a:spcPts val="784"/>
              </a:spcBef>
              <a:buSzPct val="90000"/>
            </a:pPr>
            <a:r>
              <a:rPr lang="en-US" altLang="zh-CN" sz="1568" dirty="0">
                <a:solidFill>
                  <a:srgbClr val="0451A5"/>
                </a:solidFill>
                <a:latin typeface="Segoe UI" panose="020B0502040204020203" pitchFamily="34" charset="0"/>
                <a:ea typeface="Microsoft YaHei" panose="020B0503020204020204" pitchFamily="34" charset="-122"/>
              </a:rPr>
              <a:t>–</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用于消息传递扩展和对话式机器人的 </a:t>
            </a:r>
            <a:r>
              <a:rPr lang="en-US" altLang="zh-CN" sz="1568" dirty="0">
                <a:solidFill>
                  <a:srgbClr val="1A1A1A"/>
                </a:solidFill>
                <a:latin typeface="Segoe UI" panose="020B0502040204020203" pitchFamily="34" charset="0"/>
                <a:ea typeface="Microsoft YaHei" panose="020B0503020204020204" pitchFamily="34" charset="-122"/>
              </a:rPr>
              <a:t>Bot Framework SDK</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用于选项卡和其他内容页面的 </a:t>
            </a:r>
            <a:r>
              <a:rPr lang="en-US" altLang="zh-CN" sz="1568" dirty="0">
                <a:solidFill>
                  <a:srgbClr val="1A1A1A"/>
                </a:solidFill>
                <a:latin typeface="Segoe UI" panose="020B0502040204020203" pitchFamily="34" charset="0"/>
                <a:ea typeface="Microsoft YaHei" panose="020B0503020204020204" pitchFamily="34" charset="-122"/>
              </a:rPr>
              <a:t>Teams JavaScript </a:t>
            </a:r>
            <a:r>
              <a:rPr lang="zh-CN" altLang="en-US" sz="1568" dirty="0">
                <a:solidFill>
                  <a:srgbClr val="1A1A1A"/>
                </a:solidFill>
                <a:latin typeface="Segoe UI" panose="020B0502040204020203" pitchFamily="34" charset="0"/>
                <a:ea typeface="Microsoft YaHei" panose="020B0503020204020204" pitchFamily="34" charset="-122"/>
              </a:rPr>
              <a:t>客户端 </a:t>
            </a:r>
            <a:r>
              <a:rPr lang="en-US" altLang="zh-CN" sz="1568" dirty="0">
                <a:solidFill>
                  <a:srgbClr val="1A1A1A"/>
                </a:solidFill>
                <a:latin typeface="Segoe UI" panose="020B0502040204020203" pitchFamily="34" charset="0"/>
                <a:ea typeface="Microsoft YaHei" panose="020B0503020204020204" pitchFamily="34" charset="-122"/>
              </a:rPr>
              <a:t>SDK</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用于在 </a:t>
            </a:r>
            <a:r>
              <a:rPr lang="en-US" altLang="zh-CN" sz="1568" dirty="0">
                <a:solidFill>
                  <a:srgbClr val="1A1A1A"/>
                </a:solidFill>
                <a:latin typeface="Segoe UI" panose="020B0502040204020203" pitchFamily="34" charset="0"/>
                <a:ea typeface="Microsoft YaHei" panose="020B0503020204020204" pitchFamily="34" charset="-122"/>
              </a:rPr>
              <a:t>Node.js </a:t>
            </a:r>
            <a:r>
              <a:rPr lang="zh-CN" altLang="en-US" sz="1568" dirty="0">
                <a:solidFill>
                  <a:srgbClr val="1A1A1A"/>
                </a:solidFill>
                <a:latin typeface="Segoe UI" panose="020B0502040204020203" pitchFamily="34" charset="0"/>
                <a:ea typeface="Microsoft YaHei" panose="020B0503020204020204" pitchFamily="34" charset="-122"/>
              </a:rPr>
              <a:t>中构建应用的 </a:t>
            </a:r>
            <a:r>
              <a:rPr lang="en-US" altLang="zh-CN" sz="1568" dirty="0">
                <a:solidFill>
                  <a:srgbClr val="1A1A1A"/>
                </a:solidFill>
                <a:latin typeface="Segoe UI" panose="020B0502040204020203" pitchFamily="34" charset="0"/>
                <a:ea typeface="Microsoft YaHei" panose="020B0503020204020204" pitchFamily="34" charset="-122"/>
              </a:rPr>
              <a:t>Yeoman </a:t>
            </a:r>
            <a:r>
              <a:rPr lang="zh-CN" altLang="en-US" sz="1568" dirty="0">
                <a:solidFill>
                  <a:srgbClr val="1A1A1A"/>
                </a:solidFill>
                <a:latin typeface="Segoe UI" panose="020B0502040204020203" pitchFamily="34" charset="0"/>
                <a:ea typeface="Microsoft YaHei" panose="020B0503020204020204" pitchFamily="34" charset="-122"/>
              </a:rPr>
              <a:t>生成器</a:t>
            </a: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一套用于 </a:t>
            </a:r>
            <a:r>
              <a:rPr lang="en-US" altLang="zh-CN" sz="1568" dirty="0">
                <a:solidFill>
                  <a:srgbClr val="1A1A1A"/>
                </a:solidFill>
                <a:latin typeface="Segoe UI" panose="020B0502040204020203" pitchFamily="34" charset="0"/>
                <a:ea typeface="Microsoft YaHei" panose="020B0503020204020204" pitchFamily="34" charset="-122"/>
              </a:rPr>
              <a:t>Web </a:t>
            </a:r>
            <a:r>
              <a:rPr lang="zh-CN" altLang="en-US" sz="1568" dirty="0">
                <a:solidFill>
                  <a:srgbClr val="1A1A1A"/>
                </a:solidFill>
                <a:latin typeface="Segoe UI" panose="020B0502040204020203" pitchFamily="34" charset="0"/>
                <a:ea typeface="Microsoft YaHei" panose="020B0503020204020204" pitchFamily="34" charset="-122"/>
              </a:rPr>
              <a:t>内容页面的开放源码控件 </a:t>
            </a:r>
            <a:r>
              <a:rPr lang="en-US" altLang="zh-CN" sz="1568" dirty="0">
                <a:solidFill>
                  <a:srgbClr val="1A1A1A"/>
                </a:solidFill>
                <a:latin typeface="Segoe UI" panose="020B0502040204020203" pitchFamily="34" charset="0"/>
                <a:ea typeface="Microsoft YaHei" panose="020B0503020204020204" pitchFamily="34" charset="-122"/>
              </a:rPr>
              <a:t>(Fluent UI)</a:t>
            </a:r>
            <a:r>
              <a:rPr lang="zh-CN" altLang="en-US" sz="1568" dirty="0">
                <a:solidFill>
                  <a:srgbClr val="1A1A1A"/>
                </a:solidFill>
                <a:latin typeface="Segoe UI" panose="020B0502040204020203" pitchFamily="34" charset="0"/>
                <a:ea typeface="Microsoft YaHei" panose="020B0503020204020204" pitchFamily="34" charset="-122"/>
              </a:rPr>
              <a:t>。</a:t>
            </a: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可供生产的应用模板</a:t>
            </a:r>
          </a:p>
        </p:txBody>
      </p:sp>
      <p:pic>
        <p:nvPicPr>
          <p:cNvPr id="25" name="Picture 24" descr="齿轮图标">
            <a:extLst>
              <a:ext uri="{FF2B5EF4-FFF2-40B4-BE49-F238E27FC236}">
                <a16:creationId xmlns:a16="http://schemas.microsoft.com/office/drawing/2014/main" id="{C64EF553-1AFD-415F-AD54-9700C0A6DF24}"/>
              </a:ext>
            </a:extLst>
          </p:cNvPr>
          <p:cNvPicPr>
            <a:picLocks noChangeAspect="1"/>
          </p:cNvPicPr>
          <p:nvPr/>
        </p:nvPicPr>
        <p:blipFill>
          <a:blip r:embed="rId4"/>
          <a:stretch>
            <a:fillRect/>
          </a:stretch>
        </p:blipFill>
        <p:spPr>
          <a:xfrm>
            <a:off x="586740" y="1873635"/>
            <a:ext cx="1065251" cy="1065251"/>
          </a:xfrm>
          <a:prstGeom prst="rect">
            <a:avLst/>
          </a:prstGeom>
        </p:spPr>
      </p:pic>
    </p:spTree>
    <p:extLst>
      <p:ext uri="{BB962C8B-B14F-4D97-AF65-F5344CB8AC3E}">
        <p14:creationId xmlns:p14="http://schemas.microsoft.com/office/powerpoint/2010/main" val="12086449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72B409-FAEC-45FC-BFC2-19D191D69C8F}"/>
              </a:ext>
              <a:ext uri="{C183D7F6-B498-43B3-948B-1728B52AA6E4}">
                <adec:decorative xmlns:adec="http://schemas.microsoft.com/office/drawing/2017/decorative" val="1"/>
              </a:ext>
            </a:extLst>
          </p:cNvPr>
          <p:cNvSpPr txBox="1"/>
          <p:nvPr/>
        </p:nvSpPr>
        <p:spPr>
          <a:xfrm>
            <a:off x="6215671" y="1146568"/>
            <a:ext cx="5408283" cy="4418313"/>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应用开发的 </a:t>
            </a:r>
            <a:r>
              <a:rPr lang="en-US" altLang="zh-CN" b="1" dirty="0">
                <a:latin typeface="Segoe UI Semibold" panose="020B0702040204020203" pitchFamily="34" charset="0"/>
                <a:ea typeface="Microsoft YaHei" panose="020B0503020204020204" pitchFamily="34" charset="-122"/>
              </a:rPr>
              <a:t>App Studio</a:t>
            </a:r>
          </a:p>
        </p:txBody>
      </p:sp>
      <p:sp>
        <p:nvSpPr>
          <p:cNvPr id="4" name="TextBox 3">
            <a:extLst>
              <a:ext uri="{FF2B5EF4-FFF2-40B4-BE49-F238E27FC236}">
                <a16:creationId xmlns:a16="http://schemas.microsoft.com/office/drawing/2014/main" id="{E3508D8B-A795-45BD-9B00-D2A6BD7E2B1E}"/>
              </a:ext>
              <a:ext uri="{C183D7F6-B498-43B3-948B-1728B52AA6E4}">
                <adec:decorative xmlns:adec="http://schemas.microsoft.com/office/drawing/2017/decorative" val="1"/>
              </a:ext>
            </a:extLst>
          </p:cNvPr>
          <p:cNvSpPr txBox="1"/>
          <p:nvPr/>
        </p:nvSpPr>
        <p:spPr>
          <a:xfrm>
            <a:off x="568048" y="1146568"/>
            <a:ext cx="5495901" cy="4418313"/>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en-US" altLang="zh-CN"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App Studio </a:t>
            </a:r>
            <a:r>
              <a:rPr lang="zh-CN" altLang="en-US"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可简化为 </a:t>
            </a:r>
            <a:r>
              <a:rPr lang="en-US" altLang="zh-CN"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Teams </a:t>
            </a:r>
            <a:r>
              <a:rPr lang="zh-CN" altLang="en-US"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应用创建清单和程序包的过程。</a:t>
            </a:r>
          </a:p>
          <a:p>
            <a:pPr defTabSz="932563">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可以使用 </a:t>
            </a:r>
            <a:r>
              <a:rPr lang="en-US" altLang="zh-CN"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App Studio</a:t>
            </a: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创建和编辑应用清单</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设计和预览卡片</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查找文档</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访问 </a:t>
            </a:r>
            <a:r>
              <a:rPr lang="en-US" altLang="zh-CN" sz="1765" dirty="0">
                <a:solidFill>
                  <a:srgbClr val="1A1A1A"/>
                </a:solidFill>
                <a:latin typeface="Segoe UI" panose="020B0502040204020203" pitchFamily="34" charset="0"/>
                <a:ea typeface="Microsoft YaHei" panose="020B0503020204020204" pitchFamily="34" charset="-122"/>
              </a:rPr>
              <a:t>React </a:t>
            </a:r>
            <a:r>
              <a:rPr lang="zh-CN" altLang="en-US" sz="1765" dirty="0">
                <a:solidFill>
                  <a:srgbClr val="1A1A1A"/>
                </a:solidFill>
                <a:latin typeface="Segoe UI" panose="020B0502040204020203" pitchFamily="34" charset="0"/>
                <a:ea typeface="Microsoft YaHei" panose="020B0503020204020204" pitchFamily="34" charset="-122"/>
              </a:rPr>
              <a:t>控件库中的 </a:t>
            </a:r>
            <a:r>
              <a:rPr lang="en-US" altLang="zh-CN" sz="1765" dirty="0">
                <a:solidFill>
                  <a:srgbClr val="1A1A1A"/>
                </a:solidFill>
                <a:latin typeface="Segoe UI" panose="020B0502040204020203" pitchFamily="34" charset="0"/>
                <a:ea typeface="Microsoft YaHei" panose="020B0503020204020204" pitchFamily="34" charset="-122"/>
              </a:rPr>
              <a:t>UI </a:t>
            </a:r>
            <a:r>
              <a:rPr lang="zh-CN" altLang="en-US" sz="1765" dirty="0">
                <a:solidFill>
                  <a:srgbClr val="1A1A1A"/>
                </a:solidFill>
                <a:latin typeface="Segoe UI" panose="020B0502040204020203" pitchFamily="34" charset="0"/>
                <a:ea typeface="Microsoft YaHei" panose="020B0503020204020204" pitchFamily="34" charset="-122"/>
              </a:rPr>
              <a:t>控件</a:t>
            </a:r>
          </a:p>
        </p:txBody>
      </p:sp>
      <p:pic>
        <p:nvPicPr>
          <p:cNvPr id="1026" name="Picture 2" descr="App Studio 的 Microsoft 应用商店条目归类为开发人员工具">
            <a:extLst>
              <a:ext uri="{FF2B5EF4-FFF2-40B4-BE49-F238E27FC236}">
                <a16:creationId xmlns:a16="http://schemas.microsoft.com/office/drawing/2014/main" id="{D8CE1944-0DD2-4D19-B1B0-2768600141D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81320" y="2288592"/>
            <a:ext cx="5076986" cy="19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2392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用于分发 </a:t>
            </a:r>
            <a:r>
              <a:rPr lang="en-US" altLang="zh-CN" b="1" dirty="0">
                <a:latin typeface="Segoe UI Semibold" panose="020B0702040204020203" pitchFamily="34" charset="0"/>
                <a:ea typeface="Microsoft YaHei" panose="020B0503020204020204" pitchFamily="34" charset="-122"/>
              </a:rPr>
              <a:t>Teams </a:t>
            </a:r>
            <a:r>
              <a:rPr lang="zh-CN" altLang="en-US" b="1" dirty="0">
                <a:latin typeface="Segoe UI Semibold" panose="020B0702040204020203" pitchFamily="34" charset="0"/>
                <a:ea typeface="Microsoft YaHei" panose="020B0503020204020204" pitchFamily="34" charset="-122"/>
              </a:rPr>
              <a:t>应用的选项</a:t>
            </a:r>
          </a:p>
        </p:txBody>
      </p:sp>
      <p:pic>
        <p:nvPicPr>
          <p:cNvPr id="31" name="Picture 30" descr="图标中三个数字排成一行，从左延伸到">
            <a:extLst>
              <a:ext uri="{FF2B5EF4-FFF2-40B4-BE49-F238E27FC236}">
                <a16:creationId xmlns:a16="http://schemas.microsoft.com/office/drawing/2014/main" id="{31DA0565-BFAF-4AB3-8AEB-A3E1151BC24C}"/>
              </a:ext>
            </a:extLst>
          </p:cNvPr>
          <p:cNvPicPr>
            <a:picLocks noChangeAspect="1"/>
          </p:cNvPicPr>
          <p:nvPr/>
        </p:nvPicPr>
        <p:blipFill>
          <a:blip r:embed="rId3"/>
          <a:stretch>
            <a:fillRect/>
          </a:stretch>
        </p:blipFill>
        <p:spPr>
          <a:xfrm>
            <a:off x="570382" y="1426511"/>
            <a:ext cx="1065251" cy="1065251"/>
          </a:xfrm>
          <a:prstGeom prst="rect">
            <a:avLst/>
          </a:prstGeom>
        </p:spPr>
      </p:pic>
      <p:sp>
        <p:nvSpPr>
          <p:cNvPr id="16" name="TextBox 15">
            <a:extLst>
              <a:ext uri="{FF2B5EF4-FFF2-40B4-BE49-F238E27FC236}">
                <a16:creationId xmlns:a16="http://schemas.microsoft.com/office/drawing/2014/main" id="{62F966A5-AD1F-448C-9218-6ECCECBA4E4E}"/>
              </a:ext>
            </a:extLst>
          </p:cNvPr>
          <p:cNvSpPr txBox="1"/>
          <p:nvPr/>
        </p:nvSpPr>
        <p:spPr>
          <a:xfrm>
            <a:off x="1979606" y="1448634"/>
            <a:ext cx="9627186" cy="1493545"/>
          </a:xfrm>
          <a:prstGeom prst="rect">
            <a:avLst/>
          </a:prstGeom>
          <a:noFill/>
        </p:spPr>
        <p:txBody>
          <a:bodyPr wrap="square" lIns="0" tIns="0" rIns="0" bIns="0" rtlCol="0" anchor="t">
            <a:spAutoFit/>
          </a:bodyPr>
          <a:lstStyle/>
          <a:p>
            <a:pPr defTabSz="914367">
              <a:spcAft>
                <a:spcPts val="588"/>
              </a:spcAft>
            </a:pPr>
            <a:r>
              <a:rPr lang="zh-CN" altLang="en-US" sz="2353" b="1" dirty="0">
                <a:solidFill>
                  <a:srgbClr val="1A1A1A"/>
                </a:solidFill>
                <a:latin typeface="Segoe UI Semibold" panose="020B0702040204020203" pitchFamily="34" charset="0"/>
                <a:ea typeface="Microsoft YaHei" panose="020B0503020204020204" pitchFamily="34" charset="-122"/>
              </a:rPr>
              <a:t>有三种分发 </a:t>
            </a:r>
            <a:r>
              <a:rPr lang="en-US" altLang="zh-CN" sz="2353" b="1" dirty="0">
                <a:solidFill>
                  <a:srgbClr val="1A1A1A"/>
                </a:solidFill>
                <a:latin typeface="Segoe UI Semibold" panose="020B0702040204020203" pitchFamily="34" charset="0"/>
                <a:ea typeface="Microsoft YaHei" panose="020B0503020204020204" pitchFamily="34" charset="-122"/>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rPr>
              <a:t>应用的选项</a:t>
            </a:r>
            <a:r>
              <a:rPr lang="en-US" altLang="zh-CN" sz="2353" b="1" dirty="0">
                <a:solidFill>
                  <a:srgbClr val="1A1A1A"/>
                </a:solidFill>
                <a:latin typeface="Segoe UI Semibold" panose="020B0702040204020203" pitchFamily="34" charset="0"/>
                <a:ea typeface="Microsoft YaHei" panose="020B0503020204020204" pitchFamily="34" charset="-122"/>
              </a:rPr>
              <a:t>:</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直接共享应用包。</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将应用发布到组织应用目录</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将应用发布到公共 </a:t>
            </a:r>
            <a:r>
              <a:rPr lang="en-US" altLang="zh-CN" sz="1961" dirty="0">
                <a:solidFill>
                  <a:srgbClr val="1A1A1A"/>
                </a:solidFill>
                <a:latin typeface="Segoe UI" panose="020B0502040204020203" pitchFamily="34" charset="0"/>
                <a:ea typeface="Microsoft YaHei" panose="020B0503020204020204" pitchFamily="34" charset="-122"/>
              </a:rPr>
              <a:t>App Store</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5" name="Straight Connector 14">
            <a:extLst>
              <a:ext uri="{FF2B5EF4-FFF2-40B4-BE49-F238E27FC236}">
                <a16:creationId xmlns:a16="http://schemas.microsoft.com/office/drawing/2014/main" id="{E3C0ED8A-4DB8-40C6-8330-ED7B63EB22BC}"/>
              </a:ext>
              <a:ext uri="{C183D7F6-B498-43B3-948B-1728B52AA6E4}">
                <adec:decorative xmlns:adec="http://schemas.microsoft.com/office/drawing/2017/decorative" val="1"/>
              </a:ext>
            </a:extLst>
          </p:cNvPr>
          <p:cNvCxnSpPr>
            <a:cxnSpLocks/>
          </p:cNvCxnSpPr>
          <p:nvPr/>
        </p:nvCxnSpPr>
        <p:spPr>
          <a:xfrm>
            <a:off x="1979605" y="342536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屏幕与齿轮的图标">
            <a:extLst>
              <a:ext uri="{FF2B5EF4-FFF2-40B4-BE49-F238E27FC236}">
                <a16:creationId xmlns:a16="http://schemas.microsoft.com/office/drawing/2014/main" id="{B43D2CD8-3381-4452-8E53-A6A0EB51F565}"/>
              </a:ext>
            </a:extLst>
          </p:cNvPr>
          <p:cNvPicPr>
            <a:picLocks noChangeAspect="1"/>
          </p:cNvPicPr>
          <p:nvPr/>
        </p:nvPicPr>
        <p:blipFill>
          <a:blip r:embed="rId4"/>
          <a:stretch>
            <a:fillRect/>
          </a:stretch>
        </p:blipFill>
        <p:spPr>
          <a:xfrm>
            <a:off x="583797" y="3556957"/>
            <a:ext cx="1065251" cy="1065251"/>
          </a:xfrm>
          <a:prstGeom prst="rect">
            <a:avLst/>
          </a:prstGeom>
        </p:spPr>
      </p:pic>
      <p:sp>
        <p:nvSpPr>
          <p:cNvPr id="14" name="TextBox 13">
            <a:extLst>
              <a:ext uri="{FF2B5EF4-FFF2-40B4-BE49-F238E27FC236}">
                <a16:creationId xmlns:a16="http://schemas.microsoft.com/office/drawing/2014/main" id="{EE5D79FC-45B2-44D3-AC8D-855BEE9BFCAC}"/>
              </a:ext>
            </a:extLst>
          </p:cNvPr>
          <p:cNvSpPr txBox="1"/>
          <p:nvPr/>
        </p:nvSpPr>
        <p:spPr>
          <a:xfrm>
            <a:off x="1979606" y="3908547"/>
            <a:ext cx="9627186" cy="362072"/>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rPr>
              <a:t>中的所有应用安装都是特定于上下文的</a:t>
            </a: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以任务为导向的互动与消息传递扩展</a:t>
            </a:r>
          </a:p>
        </p:txBody>
      </p:sp>
      <p:sp>
        <p:nvSpPr>
          <p:cNvPr id="4" name="TextBox 3">
            <a:extLst>
              <a:ext uri="{FF2B5EF4-FFF2-40B4-BE49-F238E27FC236}">
                <a16:creationId xmlns:a16="http://schemas.microsoft.com/office/drawing/2014/main" id="{24172EAF-069E-428A-A212-1A7ED3AB8C42}"/>
              </a:ext>
            </a:extLst>
          </p:cNvPr>
          <p:cNvSpPr txBox="1"/>
          <p:nvPr/>
        </p:nvSpPr>
        <p:spPr>
          <a:xfrm>
            <a:off x="3458630" y="2584166"/>
            <a:ext cx="8165324" cy="1689668"/>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消息传递扩展概述 </a:t>
            </a:r>
          </a:p>
          <a:p>
            <a:pPr marL="336145" indent="-336145" defTabSz="914367"/>
            <a:r>
              <a:rPr lang="zh-CN" altLang="en-US" sz="2745">
                <a:latin typeface="Calibri" panose="020F0502020204030204" pitchFamily="34" charset="0"/>
                <a:ea typeface="Microsoft YaHei" panose="020B0503020204020204" pitchFamily="34" charset="-122"/>
              </a:rPr>
              <a:t>操作指令消息传递扩展 </a:t>
            </a:r>
          </a:p>
          <a:p>
            <a:pPr marL="336145" indent="-336145" defTabSz="914367"/>
            <a:r>
              <a:rPr lang="zh-CN" altLang="en-US" sz="2745">
                <a:latin typeface="Calibri" panose="020F0502020204030204" pitchFamily="34" charset="0"/>
                <a:ea typeface="Microsoft YaHei" panose="020B0503020204020204" pitchFamily="34" charset="-122"/>
              </a:rPr>
              <a:t>搜索指令的消息传递扩展 </a:t>
            </a:r>
          </a:p>
          <a:p>
            <a:pPr marL="336145" indent="-336145" defTabSz="914367"/>
            <a:r>
              <a:rPr lang="zh-CN" altLang="en-US" sz="2745">
                <a:latin typeface="Calibri" panose="020F0502020204030204" pitchFamily="34" charset="0"/>
                <a:ea typeface="Microsoft YaHei" panose="020B0503020204020204" pitchFamily="34" charset="-122"/>
              </a:rPr>
              <a:t>链接展开消息扩展 </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2205945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消息传递扩展概述</a:t>
            </a:r>
          </a:p>
        </p:txBody>
      </p:sp>
      <p:pic>
        <p:nvPicPr>
          <p:cNvPr id="2" name="Picture 1" descr="包含两条水平线和两条垂直弧线的地球仪图标">
            <a:extLst>
              <a:ext uri="{FF2B5EF4-FFF2-40B4-BE49-F238E27FC236}">
                <a16:creationId xmlns:a16="http://schemas.microsoft.com/office/drawing/2014/main" id="{9D765F9B-FD98-4D0B-8103-36444727141D}"/>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6328828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605434" y="268385"/>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什么是消息传递扩展？</a:t>
            </a:r>
          </a:p>
        </p:txBody>
      </p:sp>
      <p:sp>
        <p:nvSpPr>
          <p:cNvPr id="6" name="TextBox 5">
            <a:extLst>
              <a:ext uri="{FF2B5EF4-FFF2-40B4-BE49-F238E27FC236}">
                <a16:creationId xmlns:a16="http://schemas.microsoft.com/office/drawing/2014/main" id="{D089E65F-4448-4E23-9A28-45E96DD28C45}"/>
              </a:ext>
              <a:ext uri="{C183D7F6-B498-43B3-948B-1728B52AA6E4}">
                <adec:decorative xmlns:adec="http://schemas.microsoft.com/office/drawing/2017/decorative" val="1"/>
              </a:ext>
            </a:extLst>
          </p:cNvPr>
          <p:cNvSpPr txBox="1"/>
          <p:nvPr/>
        </p:nvSpPr>
        <p:spPr>
          <a:xfrm>
            <a:off x="568048" y="1059112"/>
            <a:ext cx="5495901" cy="427619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588"/>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消息传递扩展允许用户向你的服务查询信息（搜索），并向你的服务发布信息（操作）。</a:t>
            </a:r>
          </a:p>
          <a:p>
            <a:pPr defTabSz="932563">
              <a:spcBef>
                <a:spcPts val="588"/>
              </a:spcBef>
              <a:spcAft>
                <a:spcPts val="588"/>
              </a:spcAft>
              <a:buSzPct val="90000"/>
            </a:pPr>
            <a:r>
              <a:rPr lang="zh-CN" altLang="en-US" sz="1765" dirty="0">
                <a:solidFill>
                  <a:srgbClr val="1A1A1A"/>
                </a:solidFill>
                <a:latin typeface="Segoe UI" panose="020B0502040204020203" pitchFamily="34" charset="0"/>
                <a:ea typeface="Microsoft YaHei" panose="020B0503020204020204" pitchFamily="34" charset="-122"/>
              </a:rPr>
              <a:t>开发人员可以将交互的结果送回 </a:t>
            </a:r>
            <a:r>
              <a:rPr lang="en-US" altLang="zh-CN" sz="1765" dirty="0">
                <a:solidFill>
                  <a:srgbClr val="1A1A1A"/>
                </a:solidFill>
                <a:latin typeface="Segoe UI" panose="020B0502040204020203" pitchFamily="34" charset="0"/>
                <a:ea typeface="Microsoft YaHei" panose="020B0503020204020204" pitchFamily="34" charset="-122"/>
              </a:rPr>
              <a:t>Microsoft Teams </a:t>
            </a:r>
            <a:r>
              <a:rPr lang="zh-CN" altLang="en-US" sz="1765" dirty="0">
                <a:solidFill>
                  <a:srgbClr val="1A1A1A"/>
                </a:solidFill>
                <a:latin typeface="Segoe UI" panose="020B0502040204020203" pitchFamily="34" charset="0"/>
                <a:ea typeface="Microsoft YaHei" panose="020B0503020204020204" pitchFamily="34" charset="-122"/>
              </a:rPr>
              <a:t>的客户端，通常是以格式丰富的卡片形式。</a:t>
            </a:r>
          </a:p>
          <a:p>
            <a:pPr defTabSz="932563">
              <a:spcBef>
                <a:spcPts val="588"/>
              </a:spcBef>
              <a:spcAft>
                <a:spcPts val="588"/>
              </a:spcAft>
              <a:buSzPct val="90000"/>
            </a:pPr>
            <a:endParaRPr lang="zh-CN" altLang="en-US" sz="1765" dirty="0">
              <a:solidFill>
                <a:srgbClr val="1A1A1A"/>
              </a:solidFill>
              <a:latin typeface="Segoe UI" panose="020B0502040204020203" pitchFamily="34" charset="0"/>
              <a:ea typeface="Microsoft YaHei" panose="020B0503020204020204" pitchFamily="34" charset="-122"/>
            </a:endParaRPr>
          </a:p>
          <a:p>
            <a:pPr defTabSz="932563">
              <a:spcBef>
                <a:spcPts val="588"/>
              </a:spcBef>
              <a:spcAft>
                <a:spcPts val="588"/>
              </a:spcAft>
              <a:buSzPct val="90000"/>
            </a:pPr>
            <a:r>
              <a:rPr lang="zh-CN" altLang="en-US" sz="1765" dirty="0">
                <a:solidFill>
                  <a:srgbClr val="1A1A1A"/>
                </a:solidFill>
                <a:latin typeface="Segoe UI" panose="020B0502040204020203" pitchFamily="34" charset="0"/>
                <a:ea typeface="Microsoft YaHei" panose="020B0503020204020204" pitchFamily="34" charset="-122"/>
              </a:rPr>
              <a:t>用户可以从以下方面调用消息传递扩展</a:t>
            </a:r>
            <a:r>
              <a:rPr lang="en-US" altLang="zh-CN" sz="1765" dirty="0">
                <a:solidFill>
                  <a:srgbClr val="1A1A1A"/>
                </a:solidFill>
                <a:latin typeface="Segoe UI" panose="020B0502040204020203" pitchFamily="34" charset="0"/>
                <a:ea typeface="Microsoft YaHei" panose="020B0503020204020204" pitchFamily="34" charset="-122"/>
              </a:rPr>
              <a:t>:</a:t>
            </a:r>
            <a:endParaRPr lang="zh-CN" altLang="en-US" sz="1765" dirty="0">
              <a:solidFill>
                <a:srgbClr val="1A1A1A"/>
              </a:solidFill>
              <a:latin typeface="Segoe UI" panose="020B0502040204020203" pitchFamily="34" charset="0"/>
              <a:ea typeface="Microsoft YaHei" panose="020B0503020204020204" pitchFamily="34" charset="-122"/>
            </a:endParaRP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命令</a:t>
            </a:r>
            <a:r>
              <a:rPr lang="en-US" altLang="zh-CN" sz="1765"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搜索栏</a:t>
            </a: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编写消息的区域</a:t>
            </a: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来自一个特定的消息</a:t>
            </a:r>
          </a:p>
        </p:txBody>
      </p:sp>
      <p:sp>
        <p:nvSpPr>
          <p:cNvPr id="8" name="TextBox 7">
            <a:extLst>
              <a:ext uri="{FF2B5EF4-FFF2-40B4-BE49-F238E27FC236}">
                <a16:creationId xmlns:a16="http://schemas.microsoft.com/office/drawing/2014/main" id="{5F9FE961-9348-4F4F-A743-CC87C73C7BCD}"/>
              </a:ext>
              <a:ext uri="{C183D7F6-B498-43B3-948B-1728B52AA6E4}">
                <adec:decorative xmlns:adec="http://schemas.microsoft.com/office/drawing/2017/decorative" val="1"/>
              </a:ext>
            </a:extLst>
          </p:cNvPr>
          <p:cNvSpPr txBox="1"/>
          <p:nvPr/>
        </p:nvSpPr>
        <p:spPr>
          <a:xfrm>
            <a:off x="6215670" y="1059112"/>
            <a:ext cx="5408283" cy="427619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7170" name="Picture 2" descr="在 Microsoft Teams 客户端中，用户可以从编写消息区、特定消息或命令/搜索栏中调用消息扩展程序。">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281" y="1765541"/>
            <a:ext cx="5087062" cy="286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3334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752244" y="235589"/>
            <a:ext cx="11018520" cy="430826"/>
          </a:xfrm>
        </p:spPr>
        <p:txBody>
          <a:bodyPr/>
          <a:lstStyle/>
          <a:p>
            <a:r>
              <a:rPr lang="zh-CN" altLang="en-US" b="1">
                <a:latin typeface="Segoe UI Semibold" panose="020B0702040204020203" pitchFamily="34" charset="0"/>
                <a:ea typeface="Microsoft YaHei" panose="020B0503020204020204" pitchFamily="34" charset="-122"/>
              </a:rPr>
              <a:t>消息传递扩展如何工作</a:t>
            </a:r>
            <a:endParaRPr lang="zh-CN" altLang="en-US" b="1" dirty="0">
              <a:latin typeface="Segoe UI Semibold" panose="020B07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97B5F044-0B21-4A0C-9E09-A0803B75F6F8}"/>
              </a:ext>
            </a:extLst>
          </p:cNvPr>
          <p:cNvSpPr txBox="1"/>
          <p:nvPr/>
        </p:nvSpPr>
        <p:spPr>
          <a:xfrm>
            <a:off x="1999844" y="3766575"/>
            <a:ext cx="9627186" cy="1971279"/>
          </a:xfrm>
          <a:prstGeom prst="rect">
            <a:avLst/>
          </a:prstGeom>
          <a:noFill/>
        </p:spPr>
        <p:txBody>
          <a:bodyPr wrap="square" lIns="0" tIns="0" rIns="0" bIns="0" rtlCol="0" anchor="t">
            <a:spAutoFit/>
          </a:bodyPr>
          <a:lstStyle/>
          <a:p>
            <a:pPr defTabSz="914367">
              <a:spcBef>
                <a:spcPts val="588"/>
              </a:spcBef>
              <a:spcAft>
                <a:spcPts val="196"/>
              </a:spcAft>
            </a:pPr>
            <a:r>
              <a:rPr lang="zh-CN" altLang="en-US" sz="2353" b="1" dirty="0">
                <a:solidFill>
                  <a:srgbClr val="1A1A1A"/>
                </a:solidFill>
                <a:latin typeface="Segoe UI Semibold" panose="020B0702040204020203" pitchFamily="34" charset="0"/>
                <a:ea typeface="Microsoft YaHei" panose="020B0503020204020204" pitchFamily="34" charset="-122"/>
              </a:rPr>
              <a:t>创建消息传递扩展的步骤： </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创建和部署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 </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使用 </a:t>
            </a:r>
            <a:r>
              <a:rPr lang="en-US" altLang="zh-CN" sz="1961" dirty="0">
                <a:solidFill>
                  <a:srgbClr val="1A1A1A"/>
                </a:solidFill>
                <a:latin typeface="Segoe UI" panose="020B0502040204020203" pitchFamily="34" charset="0"/>
                <a:ea typeface="Microsoft YaHei" panose="020B0503020204020204" pitchFamily="34" charset="-122"/>
              </a:rPr>
              <a:t>Bot Framework </a:t>
            </a:r>
            <a:r>
              <a:rPr lang="zh-CN" altLang="en-US" sz="1961" dirty="0">
                <a:solidFill>
                  <a:srgbClr val="1A1A1A"/>
                </a:solidFill>
                <a:latin typeface="Segoe UI" panose="020B0502040204020203" pitchFamily="34" charset="0"/>
                <a:ea typeface="Microsoft YaHei" panose="020B0503020204020204" pitchFamily="34" charset="-122"/>
              </a:rPr>
              <a:t>注册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在应用清单中定义消息传递扩展和调用位置</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将程序包上传到 </a:t>
            </a:r>
            <a:r>
              <a:rPr lang="en-US" altLang="zh-CN" sz="1961" dirty="0">
                <a:solidFill>
                  <a:srgbClr val="1A1A1A"/>
                </a:solidFill>
                <a:latin typeface="Segoe UI" panose="020B0502040204020203" pitchFamily="34" charset="0"/>
                <a:ea typeface="Microsoft YaHei" panose="020B0503020204020204" pitchFamily="34" charset="-122"/>
              </a:rPr>
              <a:t>Microsoft Teams</a:t>
            </a:r>
            <a:r>
              <a:rPr lang="zh-CN" altLang="en-US" sz="1961" dirty="0">
                <a:solidFill>
                  <a:srgbClr val="1A1A1A"/>
                </a:solidFill>
                <a:latin typeface="Segoe UI" panose="020B0502040204020203" pitchFamily="34" charset="0"/>
                <a:ea typeface="Microsoft YaHei" panose="020B0503020204020204" pitchFamily="34" charset="-122"/>
              </a:rPr>
              <a:t>。</a:t>
            </a:r>
          </a:p>
        </p:txBody>
      </p:sp>
      <p:pic>
        <p:nvPicPr>
          <p:cNvPr id="42" name="Picture 41" descr="OneNote 文档的图标">
            <a:extLst>
              <a:ext uri="{FF2B5EF4-FFF2-40B4-BE49-F238E27FC236}">
                <a16:creationId xmlns:a16="http://schemas.microsoft.com/office/drawing/2014/main" id="{6EDF68C1-7503-49FF-8F16-8F13E9781287}"/>
              </a:ext>
            </a:extLst>
          </p:cNvPr>
          <p:cNvPicPr>
            <a:picLocks noChangeAspect="1"/>
          </p:cNvPicPr>
          <p:nvPr/>
        </p:nvPicPr>
        <p:blipFill>
          <a:blip r:embed="rId3"/>
          <a:stretch>
            <a:fillRect/>
          </a:stretch>
        </p:blipFill>
        <p:spPr>
          <a:xfrm>
            <a:off x="752245" y="2291085"/>
            <a:ext cx="969952" cy="969952"/>
          </a:xfrm>
          <a:prstGeom prst="rect">
            <a:avLst/>
          </a:prstGeom>
        </p:spPr>
      </p:pic>
      <p:sp>
        <p:nvSpPr>
          <p:cNvPr id="19" name="TextBox 18">
            <a:extLst>
              <a:ext uri="{FF2B5EF4-FFF2-40B4-BE49-F238E27FC236}">
                <a16:creationId xmlns:a16="http://schemas.microsoft.com/office/drawing/2014/main" id="{6EA73ACD-CFE6-4A64-A881-DB0265993F9A}"/>
              </a:ext>
            </a:extLst>
          </p:cNvPr>
          <p:cNvSpPr txBox="1"/>
          <p:nvPr/>
        </p:nvSpPr>
        <p:spPr>
          <a:xfrm>
            <a:off x="755155" y="1029002"/>
            <a:ext cx="9627186" cy="724173"/>
          </a:xfrm>
          <a:prstGeom prst="rect">
            <a:avLst/>
          </a:prstGeom>
          <a:noFill/>
        </p:spPr>
        <p:txBody>
          <a:bodyPr wrap="square" lIns="0" tIns="0" rIns="0" bIns="0" rtlCol="0" anchor="ctr">
            <a:spAutoFit/>
          </a:bodyPr>
          <a:lstStyle/>
          <a:p>
            <a:pPr defTabSz="914367">
              <a:spcBef>
                <a:spcPts val="588"/>
              </a:spcBef>
            </a:pPr>
            <a:r>
              <a:rPr lang="zh-CN" altLang="en-US" sz="2353" b="1" dirty="0">
                <a:solidFill>
                  <a:srgbClr val="0078D4"/>
                </a:solidFill>
                <a:latin typeface="Segoe UI Semibold" panose="020B0702040204020203" pitchFamily="34" charset="0"/>
                <a:ea typeface="Microsoft YaHei" panose="020B0503020204020204" pitchFamily="34" charset="-122"/>
              </a:rPr>
              <a:t>消息传递扩展由托管的 </a:t>
            </a:r>
            <a:r>
              <a:rPr lang="en-US" altLang="zh-CN" sz="2353" b="1" dirty="0">
                <a:solidFill>
                  <a:srgbClr val="0078D4"/>
                </a:solidFill>
                <a:latin typeface="Segoe UI Semibold" panose="020B0702040204020203" pitchFamily="34" charset="0"/>
                <a:ea typeface="Microsoft YaHei" panose="020B0503020204020204" pitchFamily="34" charset="-122"/>
              </a:rPr>
              <a:t>Web </a:t>
            </a:r>
            <a:r>
              <a:rPr lang="zh-CN" altLang="en-US" sz="2353" b="1" dirty="0">
                <a:solidFill>
                  <a:srgbClr val="0078D4"/>
                </a:solidFill>
                <a:latin typeface="Segoe UI Semibold" panose="020B0702040204020203" pitchFamily="34" charset="0"/>
                <a:ea typeface="Microsoft YaHei" panose="020B0503020204020204" pitchFamily="34" charset="-122"/>
              </a:rPr>
              <a:t>服务和应用清单组成，定义了你的 </a:t>
            </a:r>
            <a:r>
              <a:rPr lang="en-US" altLang="zh-CN" sz="2353" b="1" dirty="0">
                <a:solidFill>
                  <a:srgbClr val="0078D4"/>
                </a:solidFill>
                <a:latin typeface="Segoe UI Semibold" panose="020B0702040204020203" pitchFamily="34" charset="0"/>
                <a:ea typeface="Microsoft YaHei" panose="020B0503020204020204" pitchFamily="34" charset="-122"/>
              </a:rPr>
              <a:t>Web </a:t>
            </a:r>
            <a:r>
              <a:rPr lang="zh-CN" altLang="en-US" sz="2353" b="1" dirty="0">
                <a:solidFill>
                  <a:srgbClr val="0078D4"/>
                </a:solidFill>
                <a:latin typeface="Segoe UI Semibold" panose="020B0702040204020203" pitchFamily="34" charset="0"/>
                <a:ea typeface="Microsoft YaHei" panose="020B0503020204020204" pitchFamily="34" charset="-122"/>
              </a:rPr>
              <a:t>服务在 </a:t>
            </a:r>
            <a:r>
              <a:rPr lang="en-US" altLang="zh-CN" sz="2353" b="1" dirty="0">
                <a:solidFill>
                  <a:srgbClr val="0078D4"/>
                </a:solidFill>
                <a:latin typeface="Segoe UI Semibold" panose="020B0702040204020203" pitchFamily="34" charset="0"/>
                <a:ea typeface="Microsoft YaHei" panose="020B0503020204020204" pitchFamily="34" charset="-122"/>
              </a:rPr>
              <a:t>Microsoft Teams </a:t>
            </a:r>
            <a:r>
              <a:rPr lang="zh-CN" altLang="en-US" sz="2353" b="1" dirty="0">
                <a:solidFill>
                  <a:srgbClr val="0078D4"/>
                </a:solidFill>
                <a:latin typeface="Segoe UI Semibold" panose="020B0702040204020203" pitchFamily="34" charset="0"/>
                <a:ea typeface="Microsoft YaHei" panose="020B0503020204020204" pitchFamily="34" charset="-122"/>
              </a:rPr>
              <a:t>客户端的调用位置。 </a:t>
            </a:r>
          </a:p>
        </p:txBody>
      </p:sp>
      <p:cxnSp>
        <p:nvCxnSpPr>
          <p:cNvPr id="26" name="Straight Connector 25">
            <a:extLst>
              <a:ext uri="{FF2B5EF4-FFF2-40B4-BE49-F238E27FC236}">
                <a16:creationId xmlns:a16="http://schemas.microsoft.com/office/drawing/2014/main" id="{E8EA0738-E9BD-4BFD-80E8-6076ACE76CE3}"/>
              </a:ext>
              <a:ext uri="{C183D7F6-B498-43B3-948B-1728B52AA6E4}">
                <adec:decorative xmlns:adec="http://schemas.microsoft.com/office/drawing/2017/decorative" val="1"/>
              </a:ext>
            </a:extLst>
          </p:cNvPr>
          <p:cNvCxnSpPr>
            <a:cxnSpLocks/>
          </p:cNvCxnSpPr>
          <p:nvPr/>
        </p:nvCxnSpPr>
        <p:spPr>
          <a:xfrm>
            <a:off x="1999844" y="3581571"/>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4" name="Picture 43" descr="每端均有对勾的三个矩形的图标">
            <a:extLst>
              <a:ext uri="{FF2B5EF4-FFF2-40B4-BE49-F238E27FC236}">
                <a16:creationId xmlns:a16="http://schemas.microsoft.com/office/drawing/2014/main" id="{32B274C5-5480-42AD-9B51-CA6C8E3C81B3}"/>
              </a:ext>
            </a:extLst>
          </p:cNvPr>
          <p:cNvPicPr>
            <a:picLocks noChangeAspect="1"/>
          </p:cNvPicPr>
          <p:nvPr/>
        </p:nvPicPr>
        <p:blipFill>
          <a:blip r:embed="rId4"/>
          <a:stretch>
            <a:fillRect/>
          </a:stretch>
        </p:blipFill>
        <p:spPr>
          <a:xfrm>
            <a:off x="752245" y="3766575"/>
            <a:ext cx="969952" cy="968592"/>
          </a:xfrm>
          <a:prstGeom prst="rect">
            <a:avLst/>
          </a:prstGeom>
        </p:spPr>
      </p:pic>
      <p:sp>
        <p:nvSpPr>
          <p:cNvPr id="25" name="TextBox 24">
            <a:extLst>
              <a:ext uri="{FF2B5EF4-FFF2-40B4-BE49-F238E27FC236}">
                <a16:creationId xmlns:a16="http://schemas.microsoft.com/office/drawing/2014/main" id="{D258894A-B6D9-4605-BFA2-62003F0172FA}"/>
              </a:ext>
            </a:extLst>
          </p:cNvPr>
          <p:cNvSpPr txBox="1"/>
          <p:nvPr/>
        </p:nvSpPr>
        <p:spPr>
          <a:xfrm>
            <a:off x="1999845" y="2474311"/>
            <a:ext cx="9627186" cy="603499"/>
          </a:xfrm>
          <a:prstGeom prst="rect">
            <a:avLst/>
          </a:prstGeom>
          <a:noFill/>
        </p:spPr>
        <p:txBody>
          <a:bodyPr wrap="square" lIns="0" tIns="0" rIns="0" bIns="0" rtlCol="0" anchor="ctr">
            <a:spAutoFit/>
          </a:bodyPr>
          <a:lstStyle/>
          <a:p>
            <a:pPr defTabSz="914367">
              <a:spcBef>
                <a:spcPts val="588"/>
              </a:spcBef>
            </a:pPr>
            <a:r>
              <a:rPr lang="en-US" altLang="zh-CN" sz="1961">
                <a:solidFill>
                  <a:srgbClr val="1A1A1A"/>
                </a:solidFill>
                <a:latin typeface="Segoe UI" panose="020B0502040204020203" pitchFamily="34" charset="0"/>
                <a:ea typeface="Microsoft YaHei" panose="020B0503020204020204" pitchFamily="34" charset="-122"/>
              </a:rPr>
              <a:t>Web </a:t>
            </a:r>
            <a:r>
              <a:rPr lang="zh-CN" altLang="en-US" sz="1961">
                <a:solidFill>
                  <a:srgbClr val="1A1A1A"/>
                </a:solidFill>
                <a:latin typeface="Segoe UI" panose="020B0502040204020203" pitchFamily="34" charset="0"/>
                <a:ea typeface="Microsoft YaHei" panose="020B0503020204020204" pitchFamily="34" charset="-122"/>
              </a:rPr>
              <a:t>服务利用了 </a:t>
            </a:r>
            <a:r>
              <a:rPr lang="en-US" altLang="zh-CN" sz="1961">
                <a:solidFill>
                  <a:srgbClr val="1A1A1A"/>
                </a:solidFill>
                <a:latin typeface="Segoe UI" panose="020B0502040204020203" pitchFamily="34" charset="0"/>
                <a:ea typeface="Microsoft YaHei" panose="020B0503020204020204" pitchFamily="34" charset="-122"/>
              </a:rPr>
              <a:t>Bot Framework </a:t>
            </a:r>
            <a:r>
              <a:rPr lang="zh-CN" altLang="en-US" sz="1961">
                <a:solidFill>
                  <a:srgbClr val="1A1A1A"/>
                </a:solidFill>
                <a:latin typeface="Segoe UI" panose="020B0502040204020203" pitchFamily="34" charset="0"/>
                <a:ea typeface="Microsoft YaHei" panose="020B0503020204020204" pitchFamily="34" charset="-122"/>
              </a:rPr>
              <a:t>的消息传递模式和安全通信协议，所以必须在 </a:t>
            </a:r>
            <a:r>
              <a:rPr lang="en-US" altLang="zh-CN" sz="1961">
                <a:solidFill>
                  <a:srgbClr val="1A1A1A"/>
                </a:solidFill>
                <a:latin typeface="Segoe UI" panose="020B0502040204020203" pitchFamily="34" charset="0"/>
                <a:ea typeface="Microsoft YaHei" panose="020B0503020204020204" pitchFamily="34" charset="-122"/>
              </a:rPr>
              <a:t>Bot Framework </a:t>
            </a:r>
            <a:r>
              <a:rPr lang="zh-CN" altLang="en-US" sz="1961">
                <a:solidFill>
                  <a:srgbClr val="1A1A1A"/>
                </a:solidFill>
                <a:latin typeface="Segoe UI" panose="020B0502040204020203" pitchFamily="34" charset="0"/>
                <a:ea typeface="Microsoft YaHei" panose="020B0503020204020204" pitchFamily="34" charset="-122"/>
              </a:rPr>
              <a:t>中把 </a:t>
            </a:r>
            <a:r>
              <a:rPr lang="en-US" altLang="zh-CN" sz="1961">
                <a:solidFill>
                  <a:srgbClr val="1A1A1A"/>
                </a:solidFill>
                <a:latin typeface="Segoe UI" panose="020B0502040204020203" pitchFamily="34" charset="0"/>
                <a:ea typeface="Microsoft YaHei" panose="020B0503020204020204" pitchFamily="34" charset="-122"/>
              </a:rPr>
              <a:t>Web </a:t>
            </a:r>
            <a:r>
              <a:rPr lang="zh-CN" altLang="en-US" sz="1961">
                <a:solidFill>
                  <a:srgbClr val="1A1A1A"/>
                </a:solidFill>
                <a:latin typeface="Segoe UI" panose="020B0502040204020203" pitchFamily="34" charset="0"/>
                <a:ea typeface="Microsoft YaHei" panose="020B0503020204020204" pitchFamily="34" charset="-122"/>
              </a:rPr>
              <a:t>服务注册为一个机器人。 </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05498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a:xfrm>
            <a:off x="585217" y="3238915"/>
            <a:ext cx="8852144" cy="380169"/>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消息传递扩展和操作命令</a:t>
            </a:r>
          </a:p>
        </p:txBody>
      </p:sp>
      <p:pic>
        <p:nvPicPr>
          <p:cNvPr id="2" name="Picture 1" descr="包含两条水平线和两条垂直弧线的地球仪图标">
            <a:extLst>
              <a:ext uri="{FF2B5EF4-FFF2-40B4-BE49-F238E27FC236}">
                <a16:creationId xmlns:a16="http://schemas.microsoft.com/office/drawing/2014/main" id="{9D765F9B-FD98-4D0B-8103-36444727141D}"/>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1494129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95008"/>
            <a:ext cx="11018520" cy="430826"/>
          </a:xfrm>
        </p:spPr>
        <p:txBody>
          <a:bodyPr/>
          <a:lstStyle/>
          <a:p>
            <a:r>
              <a:rPr lang="zh-CN" altLang="en-US" b="1" dirty="0">
                <a:latin typeface="Segoe UI Semibold" panose="020B0702040204020203" pitchFamily="34" charset="0"/>
                <a:ea typeface="Microsoft YaHei" panose="020B0503020204020204" pitchFamily="34" charset="-122"/>
              </a:rPr>
              <a:t>开发基于操作的消息传递扩展</a:t>
            </a:r>
          </a:p>
        </p:txBody>
      </p:sp>
      <p:sp>
        <p:nvSpPr>
          <p:cNvPr id="4" name="TextBox 3">
            <a:extLst>
              <a:ext uri="{FF2B5EF4-FFF2-40B4-BE49-F238E27FC236}">
                <a16:creationId xmlns:a16="http://schemas.microsoft.com/office/drawing/2014/main" id="{7DED2A7B-383C-4657-844E-C1723D4C44C4}"/>
              </a:ext>
              <a:ext uri="{C183D7F6-B498-43B3-948B-1728B52AA6E4}">
                <adec:decorative xmlns:adec="http://schemas.microsoft.com/office/drawing/2017/decorative" val="1"/>
              </a:ext>
            </a:extLst>
          </p:cNvPr>
          <p:cNvSpPr txBox="1"/>
          <p:nvPr/>
        </p:nvSpPr>
        <p:spPr>
          <a:xfrm>
            <a:off x="600100" y="910324"/>
            <a:ext cx="5495901" cy="4457780"/>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980"/>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操作命令允许开发人员为用户提供模式弹出窗口，以收集或显示信息。</a:t>
            </a: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在应用清单中注册扩展</a:t>
            </a: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当受到调用时，</a:t>
            </a:r>
            <a:r>
              <a:rPr lang="en-US" altLang="zh-CN" sz="1961" dirty="0">
                <a:solidFill>
                  <a:srgbClr val="1A1A1A"/>
                </a:solidFill>
                <a:latin typeface="Segoe UI" panose="020B0502040204020203" pitchFamily="34" charset="0"/>
                <a:ea typeface="Microsoft YaHei" panose="020B0503020204020204" pitchFamily="34" charset="-122"/>
              </a:rPr>
              <a:t>JSON </a:t>
            </a:r>
            <a:r>
              <a:rPr lang="zh-CN" altLang="en-US" sz="1961" dirty="0">
                <a:solidFill>
                  <a:srgbClr val="1A1A1A"/>
                </a:solidFill>
                <a:latin typeface="Segoe UI" panose="020B0502040204020203" pitchFamily="34" charset="0"/>
                <a:ea typeface="Microsoft YaHei" panose="020B0503020204020204" pitchFamily="34" charset="-122"/>
              </a:rPr>
              <a:t>有效载荷会发送到你注册的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服务中</a:t>
            </a:r>
          </a:p>
          <a:p>
            <a:pPr marL="336145"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服务与作为嵌入式网络接口或自适应卡实现的任务模块相呼应</a:t>
            </a:r>
          </a:p>
          <a:p>
            <a:pPr marL="793328" lvl="1"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Alt</a:t>
            </a:r>
            <a:r>
              <a:rPr lang="zh-CN" altLang="en-US" sz="1961" dirty="0">
                <a:solidFill>
                  <a:srgbClr val="1A1A1A"/>
                </a:solidFill>
                <a:latin typeface="Segoe UI" panose="020B0502040204020203" pitchFamily="34" charset="0"/>
                <a:ea typeface="Microsoft YaHei" panose="020B0503020204020204" pitchFamily="34" charset="-122"/>
              </a:rPr>
              <a:t>：定义静态参数列表</a:t>
            </a:r>
          </a:p>
          <a:p>
            <a:pPr marL="336145"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服务处理用户提交的任务模块。</a:t>
            </a:r>
          </a:p>
          <a:p>
            <a:pPr defTabSz="914367"/>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defTabSz="932563">
              <a:spcBef>
                <a:spcPts val="980"/>
              </a:spcBef>
              <a:buSzPct val="90000"/>
            </a:pPr>
            <a:endParaRPr lang="zh-CN" altLang="en-US" sz="1961" dirty="0">
              <a:solidFill>
                <a:srgbClr val="1A1A1A"/>
              </a:solidFill>
              <a:latin typeface="Segoe UI" panose="020B0502040204020203" pitchFamily="34" charset="0"/>
              <a:ea typeface="Microsoft YaHei" panose="020B0503020204020204" pitchFamily="34" charset="-122"/>
            </a:endParaRPr>
          </a:p>
        </p:txBody>
      </p:sp>
      <p:grpSp>
        <p:nvGrpSpPr>
          <p:cNvPr id="3" name="Group 2" descr="表示基于操作的消息传递扩展程序的图形。">
            <a:extLst>
              <a:ext uri="{FF2B5EF4-FFF2-40B4-BE49-F238E27FC236}">
                <a16:creationId xmlns:a16="http://schemas.microsoft.com/office/drawing/2014/main" id="{C6A5522D-3A74-4240-8149-97FA1B3173E7}"/>
              </a:ext>
            </a:extLst>
          </p:cNvPr>
          <p:cNvGrpSpPr/>
          <p:nvPr/>
        </p:nvGrpSpPr>
        <p:grpSpPr>
          <a:xfrm>
            <a:off x="6430075" y="910324"/>
            <a:ext cx="5408283" cy="4457780"/>
            <a:chOff x="5961033" y="1608305"/>
            <a:chExt cx="5516730" cy="4832350"/>
          </a:xfrm>
        </p:grpSpPr>
        <p:pic>
          <p:nvPicPr>
            <p:cNvPr id="9218" name="Picture 2" descr="Microsoft Teams 中标题为“Post: create and submit a post for approval”（发布：创建发布并提交审批）的任务模块，支持用户从日期选择器中选择日期并输入文本。  这里有一个“Submit for approval”（提交审批）按钮">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69" y="2494706"/>
              <a:ext cx="5182458" cy="2917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4E0D5C-82A2-433C-9BF5-C831E2D7F04D}"/>
                </a:ext>
                <a:ext uri="{C183D7F6-B498-43B3-948B-1728B52AA6E4}">
                  <adec:decorative xmlns:adec="http://schemas.microsoft.com/office/drawing/2017/decorative" val="1"/>
                </a:ext>
              </a:extLst>
            </p:cNvPr>
            <p:cNvSpPr txBox="1"/>
            <p:nvPr/>
          </p:nvSpPr>
          <p:spPr>
            <a:xfrm>
              <a:off x="5961033" y="1608305"/>
              <a:ext cx="5516730" cy="4832350"/>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grpSp>
    </p:spTree>
    <p:extLst>
      <p:ext uri="{BB962C8B-B14F-4D97-AF65-F5344CB8AC3E}">
        <p14:creationId xmlns:p14="http://schemas.microsoft.com/office/powerpoint/2010/main" val="5663325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中的消息传递扩展</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操作指令消息传递扩展</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43975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扩展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Microsoft Teams –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第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1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部分（共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810358"/>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为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构建应用概述</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消息传递扩展 </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选项卡</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对话机器人</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任务模块</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392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搜索指令的消息传递扩展</a:t>
            </a:r>
          </a:p>
        </p:txBody>
      </p:sp>
      <p:pic>
        <p:nvPicPr>
          <p:cNvPr id="2" name="Picture 1" descr="包含两条水平线和两条垂直弧线的地球仪图标">
            <a:extLst>
              <a:ext uri="{FF2B5EF4-FFF2-40B4-BE49-F238E27FC236}">
                <a16:creationId xmlns:a16="http://schemas.microsoft.com/office/drawing/2014/main" id="{AF74B82B-EC53-45EE-8C42-9F065AF0C15E}"/>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1328283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3705-C286-1A41-8E47-CDC697C29901}"/>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什么是搜索命令？</a:t>
            </a:r>
          </a:p>
        </p:txBody>
      </p:sp>
      <p:sp>
        <p:nvSpPr>
          <p:cNvPr id="3" name="Content Placeholder 2">
            <a:extLst>
              <a:ext uri="{FF2B5EF4-FFF2-40B4-BE49-F238E27FC236}">
                <a16:creationId xmlns:a16="http://schemas.microsoft.com/office/drawing/2014/main" id="{A74FC1C3-47FF-504D-B83A-4C5AD8E3D98C}"/>
              </a:ext>
            </a:extLst>
          </p:cNvPr>
          <p:cNvSpPr>
            <a:spLocks noGrp="1"/>
          </p:cNvSpPr>
          <p:nvPr>
            <p:ph type="body" sz="quarter" idx="10"/>
          </p:nvPr>
        </p:nvSpPr>
        <p:spPr>
          <a:xfrm>
            <a:off x="588263" y="1456547"/>
            <a:ext cx="6171903" cy="4530220"/>
          </a:xfrm>
        </p:spPr>
        <p:txBody>
          <a:bodyPr>
            <a:normAutofit/>
          </a:bodyPr>
          <a:lstStyle/>
          <a:p>
            <a:pPr marL="0" indent="0">
              <a:buNone/>
            </a:pPr>
            <a:r>
              <a:rPr lang="zh-CN" altLang="en-US" sz="2353" dirty="0">
                <a:solidFill>
                  <a:schemeClr val="tx1"/>
                </a:solidFill>
                <a:latin typeface="Segoe UI Semibold" panose="020B0702040204020203" pitchFamily="34" charset="0"/>
                <a:ea typeface="Microsoft YaHei" panose="020B0503020204020204" pitchFamily="34" charset="-122"/>
              </a:rPr>
              <a:t>搜索命令使用户能够在外部系统中搜索信息。</a:t>
            </a:r>
          </a:p>
          <a:p>
            <a:pPr marL="0" indent="0">
              <a:buNone/>
            </a:pPr>
            <a:endParaRPr lang="zh-CN" altLang="en-US" dirty="0">
              <a:latin typeface="Segoe UI" panose="020B0502040204020203" pitchFamily="34" charset="0"/>
              <a:ea typeface="Microsoft YaHei" panose="020B0503020204020204" pitchFamily="34" charset="-122"/>
            </a:endParaRP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搜索查询从 </a:t>
            </a:r>
            <a:r>
              <a:rPr lang="en-US" altLang="zh-CN" sz="1961" dirty="0">
                <a:solidFill>
                  <a:schemeClr val="tx1"/>
                </a:solidFill>
                <a:latin typeface="Segoe UI" panose="020B0502040204020203" pitchFamily="34" charset="0"/>
                <a:ea typeface="Microsoft YaHei" panose="020B0503020204020204" pitchFamily="34" charset="-122"/>
                <a:cs typeface="+mn-cs"/>
              </a:rPr>
              <a:t>Microsoft Teams </a:t>
            </a:r>
            <a:r>
              <a:rPr lang="zh-CN" altLang="en-US" sz="1961" dirty="0">
                <a:solidFill>
                  <a:schemeClr val="tx1"/>
                </a:solidFill>
                <a:latin typeface="Segoe UI" panose="020B0502040204020203" pitchFamily="34" charset="0"/>
                <a:ea typeface="Microsoft YaHei" panose="020B0503020204020204" pitchFamily="34" charset="-122"/>
                <a:cs typeface="+mn-cs"/>
              </a:rPr>
              <a:t>发送到你的 </a:t>
            </a:r>
            <a:r>
              <a:rPr lang="en-US" altLang="zh-CN" sz="1961" dirty="0">
                <a:solidFill>
                  <a:schemeClr val="tx1"/>
                </a:solidFill>
                <a:latin typeface="Segoe UI" panose="020B0502040204020203" pitchFamily="34" charset="0"/>
                <a:ea typeface="Microsoft YaHei" panose="020B0503020204020204" pitchFamily="34" charset="-122"/>
                <a:cs typeface="+mn-cs"/>
              </a:rPr>
              <a:t>Web </a:t>
            </a:r>
            <a:r>
              <a:rPr lang="zh-CN" altLang="en-US" sz="1961" dirty="0">
                <a:solidFill>
                  <a:schemeClr val="tx1"/>
                </a:solidFill>
                <a:latin typeface="Segoe UI" panose="020B0502040204020203" pitchFamily="34" charset="0"/>
                <a:ea typeface="Microsoft YaHei" panose="020B0503020204020204" pitchFamily="34" charset="-122"/>
                <a:cs typeface="+mn-cs"/>
              </a:rPr>
              <a:t>服务。</a:t>
            </a: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你的 </a:t>
            </a:r>
            <a:r>
              <a:rPr lang="en-US" altLang="zh-CN" sz="1961" dirty="0">
                <a:solidFill>
                  <a:schemeClr val="tx1"/>
                </a:solidFill>
                <a:latin typeface="Segoe UI" panose="020B0502040204020203" pitchFamily="34" charset="0"/>
                <a:ea typeface="Microsoft YaHei" panose="020B0503020204020204" pitchFamily="34" charset="-122"/>
                <a:cs typeface="+mn-cs"/>
              </a:rPr>
              <a:t>Web </a:t>
            </a:r>
            <a:r>
              <a:rPr lang="zh-CN" altLang="en-US" sz="1961" dirty="0">
                <a:solidFill>
                  <a:schemeClr val="tx1"/>
                </a:solidFill>
                <a:latin typeface="Segoe UI" panose="020B0502040204020203" pitchFamily="34" charset="0"/>
                <a:ea typeface="Microsoft YaHei" panose="020B0503020204020204" pitchFamily="34" charset="-122"/>
                <a:cs typeface="+mn-cs"/>
              </a:rPr>
              <a:t>服务回应一个结果列表或网格。</a:t>
            </a: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当用户选择一个结果时，它将作为卡片或文本添加到编写消息框中。</a:t>
            </a:r>
          </a:p>
          <a:p>
            <a:endParaRPr lang="zh-CN" altLang="en-US" dirty="0">
              <a:latin typeface="Segoe UI" panose="020B0502040204020203" pitchFamily="34" charset="0"/>
              <a:ea typeface="Microsoft YaHei" panose="020B0503020204020204" pitchFamily="34" charset="-122"/>
            </a:endParaRPr>
          </a:p>
        </p:txBody>
      </p:sp>
      <p:pic>
        <p:nvPicPr>
          <p:cNvPr id="4" name="Picture 3" descr="表示搜索命令的图形。">
            <a:extLst>
              <a:ext uri="{FF2B5EF4-FFF2-40B4-BE49-F238E27FC236}">
                <a16:creationId xmlns:a16="http://schemas.microsoft.com/office/drawing/2014/main" id="{E2ACB7C0-7F89-4940-B345-907405434596}"/>
              </a:ext>
            </a:extLst>
          </p:cNvPr>
          <p:cNvPicPr>
            <a:picLocks noChangeAspect="1"/>
          </p:cNvPicPr>
          <p:nvPr/>
        </p:nvPicPr>
        <p:blipFill>
          <a:blip r:embed="rId4"/>
          <a:stretch>
            <a:fillRect/>
          </a:stretch>
        </p:blipFill>
        <p:spPr>
          <a:xfrm>
            <a:off x="7010266" y="724982"/>
            <a:ext cx="4346418" cy="4891885"/>
          </a:xfrm>
          <a:prstGeom prst="rect">
            <a:avLst/>
          </a:prstGeom>
        </p:spPr>
      </p:pic>
    </p:spTree>
    <p:extLst>
      <p:ext uri="{BB962C8B-B14F-4D97-AF65-F5344CB8AC3E}">
        <p14:creationId xmlns:p14="http://schemas.microsoft.com/office/powerpoint/2010/main" val="1631520863"/>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741312" y="137201"/>
            <a:ext cx="11018520" cy="430826"/>
          </a:xfrm>
        </p:spPr>
        <p:txBody>
          <a:bodyPr/>
          <a:lstStyle/>
          <a:p>
            <a:r>
              <a:rPr lang="zh-CN" altLang="en-US" b="1">
                <a:latin typeface="Segoe UI Semibold" panose="020B0702040204020203" pitchFamily="34" charset="0"/>
                <a:ea typeface="Microsoft YaHei" panose="020B0503020204020204" pitchFamily="34" charset="-122"/>
              </a:rPr>
              <a:t>开发基于搜索的消息传递扩展 </a:t>
            </a:r>
            <a:endParaRPr lang="zh-CN" altLang="en-US" b="1" dirty="0">
              <a:latin typeface="Segoe UI Semibold" panose="020B0702040204020203" pitchFamily="34" charset="0"/>
              <a:ea typeface="Microsoft YaHei" panose="020B0503020204020204" pitchFamily="34" charset="-122"/>
            </a:endParaRP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727321" y="864534"/>
            <a:ext cx="11049681" cy="724173"/>
          </a:xfrm>
          <a:prstGeom prst="rect">
            <a:avLst/>
          </a:prstGeom>
          <a:noFill/>
        </p:spPr>
        <p:txBody>
          <a:bodyPr wrap="square" lIns="0" tIns="0" rIns="0" bIns="0" rtlCol="0">
            <a:spAutoFit/>
          </a:bodyPr>
          <a:lstStyle/>
          <a:p>
            <a:pPr defTabSz="914367"/>
            <a:r>
              <a:rPr lang="zh-CN" altLang="en-US" sz="2353" b="1" dirty="0">
                <a:solidFill>
                  <a:srgbClr val="0078D4"/>
                </a:solidFill>
                <a:latin typeface="Segoe UI Semibold" panose="020B0702040204020203" pitchFamily="34" charset="0"/>
                <a:ea typeface="Microsoft YaHei" panose="020B0503020204020204" pitchFamily="34" charset="-122"/>
              </a:rPr>
              <a:t>创建基于搜索的消息传递扩展包括在应用清单中定义消息传递扩展的命令，并设置你的服务以接收和响应查询。</a:t>
            </a: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741311" y="1979269"/>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2132654" y="2361032"/>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定义基于搜索的消息传递扩展命令</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2132653" y="318815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741311" y="3333144"/>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2132654" y="3714907"/>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接收查询</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2132653" y="4543385"/>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741311" y="4687019"/>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2132654" y="5068782"/>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响应查询</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872728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链接展开消息传递扩展</a:t>
            </a:r>
          </a:p>
        </p:txBody>
      </p:sp>
      <p:pic>
        <p:nvPicPr>
          <p:cNvPr id="2" name="Picture 1" descr="包含两条水平线和两条垂直弧线的地球仪图标">
            <a:extLst>
              <a:ext uri="{FF2B5EF4-FFF2-40B4-BE49-F238E27FC236}">
                <a16:creationId xmlns:a16="http://schemas.microsoft.com/office/drawing/2014/main" id="{E822A5E4-42D8-4E75-86A5-0BE115DDBFC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8806400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4E0D5C-82A2-433C-9BF5-C831E2D7F04D}"/>
              </a:ext>
              <a:ext uri="{C183D7F6-B498-43B3-948B-1728B52AA6E4}">
                <adec:decorative xmlns:adec="http://schemas.microsoft.com/office/drawing/2017/decorative" val="1"/>
              </a:ext>
            </a:extLst>
          </p:cNvPr>
          <p:cNvSpPr txBox="1"/>
          <p:nvPr/>
        </p:nvSpPr>
        <p:spPr>
          <a:xfrm>
            <a:off x="6247722" y="1060322"/>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343242"/>
            <a:ext cx="11018520" cy="430826"/>
          </a:xfrm>
        </p:spPr>
        <p:txBody>
          <a:bodyPr/>
          <a:lstStyle/>
          <a:p>
            <a:r>
              <a:rPr lang="zh-CN" altLang="en-US" b="1">
                <a:latin typeface="Segoe UI Semibold" panose="020B0702040204020203" pitchFamily="34" charset="0"/>
                <a:ea typeface="Microsoft YaHei" panose="020B0503020204020204" pitchFamily="34" charset="-122"/>
              </a:rPr>
              <a:t>开发链接展开消息传递扩展</a:t>
            </a:r>
            <a:endParaRPr lang="zh-CN" altLang="en-US"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7DED2A7B-383C-4657-844E-C1723D4C44C4}"/>
              </a:ext>
              <a:ext uri="{C183D7F6-B498-43B3-948B-1728B52AA6E4}">
                <adec:decorative xmlns:adec="http://schemas.microsoft.com/office/drawing/2017/decorative" val="1"/>
              </a:ext>
            </a:extLst>
          </p:cNvPr>
          <p:cNvSpPr txBox="1"/>
          <p:nvPr/>
        </p:nvSpPr>
        <p:spPr>
          <a:xfrm>
            <a:off x="600100" y="1060322"/>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980"/>
              </a:spcBef>
              <a:buSzPct val="90000"/>
            </a:pPr>
            <a:r>
              <a:rPr lang="zh-CN" altLang="en-US" sz="2353" b="1" dirty="0">
                <a:solidFill>
                  <a:srgbClr val="0078D4"/>
                </a:solidFill>
                <a:latin typeface="Segoe UI Semibold" panose="020B0702040204020203" pitchFamily="34" charset="0"/>
                <a:ea typeface="Microsoft YaHei" panose="020B0503020204020204" pitchFamily="34" charset="-122"/>
              </a:rPr>
              <a:t>链接的展开允许你的应用处理粘贴在消息中的链接。</a:t>
            </a: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你的应用可以注册，以便在带有特定域名的 </a:t>
            </a:r>
            <a:r>
              <a:rPr lang="en-US" altLang="zh-CN" sz="1961" dirty="0">
                <a:solidFill>
                  <a:srgbClr val="1A1A1A"/>
                </a:solidFill>
                <a:latin typeface="Segoe UI" panose="020B0502040204020203" pitchFamily="34" charset="0"/>
                <a:ea typeface="Microsoft YaHei" panose="020B0503020204020204" pitchFamily="34" charset="-122"/>
              </a:rPr>
              <a:t>URL </a:t>
            </a:r>
            <a:r>
              <a:rPr lang="zh-CN" altLang="en-US" sz="1961" dirty="0">
                <a:solidFill>
                  <a:srgbClr val="1A1A1A"/>
                </a:solidFill>
                <a:latin typeface="Segoe UI" panose="020B0502040204020203" pitchFamily="34" charset="0"/>
                <a:ea typeface="Microsoft YaHei" panose="020B0503020204020204" pitchFamily="34" charset="-122"/>
              </a:rPr>
              <a:t>被粘贴到编写消息区域时接收</a:t>
            </a:r>
            <a:r>
              <a:rPr lang="zh-CN" altLang="en-US" sz="1961" b="1" dirty="0">
                <a:solidFill>
                  <a:srgbClr val="1A1A1A"/>
                </a:solidFill>
                <a:latin typeface="Segoe UI" panose="020B0502040204020203" pitchFamily="34" charset="0"/>
                <a:ea typeface="Microsoft YaHei" panose="020B0503020204020204" pitchFamily="34" charset="-122"/>
              </a:rPr>
              <a:t>调用</a:t>
            </a:r>
            <a:r>
              <a:rPr lang="zh-CN" altLang="en-US" sz="1961" dirty="0">
                <a:solidFill>
                  <a:srgbClr val="1A1A1A"/>
                </a:solidFill>
                <a:latin typeface="Segoe UI" panose="020B0502040204020203" pitchFamily="34" charset="0"/>
                <a:ea typeface="Microsoft YaHei" panose="020B0503020204020204" pitchFamily="34" charset="-122"/>
              </a:rPr>
              <a:t>活动。</a:t>
            </a: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该调用将包含被粘贴到编写信息区域的完整 </a:t>
            </a:r>
            <a:r>
              <a:rPr lang="en-US" altLang="zh-CN" sz="1961" dirty="0">
                <a:solidFill>
                  <a:srgbClr val="1A1A1A"/>
                </a:solidFill>
                <a:latin typeface="Segoe UI" panose="020B0502040204020203" pitchFamily="34" charset="0"/>
                <a:ea typeface="Microsoft YaHei" panose="020B0503020204020204" pitchFamily="34" charset="-122"/>
              </a:rPr>
              <a:t>URL</a:t>
            </a: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你可以用一张用户可以展开的卡片进行回应，其中提供额外的信息或操作</a:t>
            </a:r>
          </a:p>
          <a:p>
            <a:pPr defTabSz="914367"/>
            <a:endParaRPr lang="zh-CN" altLang="en-US" sz="1961" dirty="0">
              <a:solidFill>
                <a:srgbClr val="1A1A1A"/>
              </a:solidFill>
              <a:latin typeface="Segoe UI" panose="020B0502040204020203" pitchFamily="34" charset="0"/>
              <a:ea typeface="Microsoft YaHei" panose="020B0503020204020204" pitchFamily="34" charset="-122"/>
            </a:endParaRPr>
          </a:p>
          <a:p>
            <a:pPr defTabSz="932563">
              <a:spcBef>
                <a:spcPts val="980"/>
              </a:spcBef>
              <a:buSzPct val="90000"/>
            </a:pPr>
            <a:endParaRPr lang="zh-CN" altLang="en-US" sz="1961" dirty="0">
              <a:solidFill>
                <a:srgbClr val="1A1A1A"/>
              </a:solidFill>
              <a:latin typeface="Segoe UI" panose="020B0502040204020203" pitchFamily="34" charset="0"/>
              <a:ea typeface="Microsoft YaHei" panose="020B0503020204020204" pitchFamily="34" charset="-122"/>
            </a:endParaRPr>
          </a:p>
        </p:txBody>
      </p:sp>
      <p:pic>
        <p:nvPicPr>
          <p:cNvPr id="7" name="Picture 6" descr="一条消息显示了维基百科关于天王星的文章链接，随后是一张带有天王星图像和描述的卡片。">
            <a:extLst>
              <a:ext uri="{FF2B5EF4-FFF2-40B4-BE49-F238E27FC236}">
                <a16:creationId xmlns:a16="http://schemas.microsoft.com/office/drawing/2014/main" id="{2DD6AC82-A0E9-4E27-91B9-0F506B105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819" y="2063657"/>
            <a:ext cx="4770089" cy="2033464"/>
          </a:xfrm>
          <a:prstGeom prst="rect">
            <a:avLst/>
          </a:prstGeom>
        </p:spPr>
      </p:pic>
    </p:spTree>
    <p:extLst>
      <p:ext uri="{BB962C8B-B14F-4D97-AF65-F5344CB8AC3E}">
        <p14:creationId xmlns:p14="http://schemas.microsoft.com/office/powerpoint/2010/main" val="10424353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创建包含选项卡的嵌入式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体验</a:t>
            </a:r>
          </a:p>
        </p:txBody>
      </p:sp>
      <p:sp>
        <p:nvSpPr>
          <p:cNvPr id="4" name="TextBox 3">
            <a:extLst>
              <a:ext uri="{FF2B5EF4-FFF2-40B4-BE49-F238E27FC236}">
                <a16:creationId xmlns:a16="http://schemas.microsoft.com/office/drawing/2014/main" id="{02E76D34-87E0-4898-AEDE-53E850729CC9}"/>
              </a:ext>
            </a:extLst>
          </p:cNvPr>
          <p:cNvSpPr txBox="1"/>
          <p:nvPr/>
        </p:nvSpPr>
        <p:spPr>
          <a:xfrm>
            <a:off x="3458630" y="3006584"/>
            <a:ext cx="8165324" cy="84483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创建自定义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个人选项卡</a:t>
            </a:r>
          </a:p>
          <a:p>
            <a:pPr marL="336145" indent="-336145" defTabSz="914367"/>
            <a:r>
              <a:rPr lang="zh-CN" altLang="en-US" sz="2745">
                <a:latin typeface="Calibri" panose="020F0502020204030204" pitchFamily="34" charset="0"/>
                <a:ea typeface="Microsoft YaHei" panose="020B0503020204020204" pitchFamily="34" charset="-122"/>
              </a:rPr>
              <a:t>创建自定义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通道或组选项卡</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3174315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6BC639-8E17-4CC5-8FA5-0CDB32EBB07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个人选项卡</a:t>
            </a:r>
          </a:p>
        </p:txBody>
      </p:sp>
      <p:pic>
        <p:nvPicPr>
          <p:cNvPr id="2" name="Picture 1" descr="包含两条水平线和两条垂直弧线的地球仪图标">
            <a:extLst>
              <a:ext uri="{FF2B5EF4-FFF2-40B4-BE49-F238E27FC236}">
                <a16:creationId xmlns:a16="http://schemas.microsoft.com/office/drawing/2014/main" id="{53157EC9-D89C-407F-ABE9-B2E27C77C2B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1406445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377708"/>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中的选项卡？ </a:t>
            </a:r>
          </a:p>
        </p:txBody>
      </p:sp>
      <p:pic>
        <p:nvPicPr>
          <p:cNvPr id="44" name="Picture 43" descr="顶部有一个对勾的监视器、手机和平板电脑的图标">
            <a:extLst>
              <a:ext uri="{FF2B5EF4-FFF2-40B4-BE49-F238E27FC236}">
                <a16:creationId xmlns:a16="http://schemas.microsoft.com/office/drawing/2014/main" id="{3D7710C7-99A9-47E9-913F-02C913E4E870}"/>
              </a:ext>
            </a:extLst>
          </p:cNvPr>
          <p:cNvPicPr>
            <a:picLocks noChangeAspect="1"/>
          </p:cNvPicPr>
          <p:nvPr/>
        </p:nvPicPr>
        <p:blipFill>
          <a:blip r:embed="rId3"/>
          <a:stretch>
            <a:fillRect/>
          </a:stretch>
        </p:blipFill>
        <p:spPr>
          <a:xfrm>
            <a:off x="568048" y="1046010"/>
            <a:ext cx="1065251" cy="1063757"/>
          </a:xfrm>
          <a:prstGeom prst="rect">
            <a:avLst/>
          </a:prstGeom>
        </p:spPr>
      </p:pic>
      <p:sp>
        <p:nvSpPr>
          <p:cNvPr id="16" name="TextBox 15">
            <a:extLst>
              <a:ext uri="{FF2B5EF4-FFF2-40B4-BE49-F238E27FC236}">
                <a16:creationId xmlns:a16="http://schemas.microsoft.com/office/drawing/2014/main" id="{4CB4D604-1401-46DE-8F19-5FF749985018}"/>
              </a:ext>
            </a:extLst>
          </p:cNvPr>
          <p:cNvSpPr txBox="1"/>
          <p:nvPr/>
        </p:nvSpPr>
        <p:spPr>
          <a:xfrm>
            <a:off x="1979606" y="1423167"/>
            <a:ext cx="8419757" cy="724143"/>
          </a:xfrm>
          <a:prstGeom prst="rect">
            <a:avLst/>
          </a:prstGeom>
          <a:noFill/>
        </p:spPr>
        <p:txBody>
          <a:bodyPr wrap="square" lIns="0" tIns="0" rIns="0" bIns="0" rtlCol="0" anchor="ctr">
            <a:spAutoFit/>
          </a:bodyPr>
          <a:lstStyle/>
          <a:p>
            <a:pPr defTabSz="914367">
              <a:spcBef>
                <a:spcPts val="588"/>
              </a:spcBef>
            </a:pP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中的选项卡显示由开发人员托管的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应用，在 </a:t>
            </a:r>
            <a:r>
              <a:rPr lang="en-US" altLang="zh-CN" sz="2353" dirty="0">
                <a:solidFill>
                  <a:srgbClr val="1A1A1A"/>
                </a:solidFill>
                <a:latin typeface="Segoe UI" panose="020B0502040204020203" pitchFamily="34" charset="0"/>
                <a:ea typeface="Microsoft YaHei" panose="020B0503020204020204" pitchFamily="34" charset="-122"/>
              </a:rPr>
              <a:t>Teams </a:t>
            </a:r>
            <a:r>
              <a:rPr lang="zh-CN" altLang="en-US" sz="2353" dirty="0">
                <a:solidFill>
                  <a:srgbClr val="1A1A1A"/>
                </a:solidFill>
                <a:latin typeface="Segoe UI" panose="020B0502040204020203" pitchFamily="34" charset="0"/>
                <a:ea typeface="Microsoft YaHei" panose="020B0503020204020204" pitchFamily="34" charset="-122"/>
              </a:rPr>
              <a:t>客户端中的 </a:t>
            </a:r>
            <a:r>
              <a:rPr lang="en-US" altLang="zh-CN" sz="2353" dirty="0">
                <a:solidFill>
                  <a:srgbClr val="1A1A1A"/>
                </a:solidFill>
                <a:latin typeface="Segoe UI" panose="020B0502040204020203" pitchFamily="34" charset="0"/>
                <a:ea typeface="Microsoft YaHei" panose="020B0503020204020204" pitchFamily="34" charset="-122"/>
              </a:rPr>
              <a:t>IFRAME</a:t>
            </a:r>
            <a:r>
              <a:rPr lang="zh-CN" altLang="en-US" sz="2353" dirty="0">
                <a:solidFill>
                  <a:srgbClr val="1A1A1A"/>
                </a:solidFill>
                <a:latin typeface="Segoe UI" panose="020B0502040204020203" pitchFamily="34" charset="0"/>
                <a:ea typeface="Microsoft YaHei" panose="020B0503020204020204" pitchFamily="34" charset="-122"/>
              </a:rPr>
              <a:t> 内。 </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5" name="Straight Connector 24">
            <a:extLst>
              <a:ext uri="{FF2B5EF4-FFF2-40B4-BE49-F238E27FC236}">
                <a16:creationId xmlns:a16="http://schemas.microsoft.com/office/drawing/2014/main" id="{AA3A35C6-30DA-4237-B4C6-8721C2E6D080}"/>
              </a:ext>
              <a:ext uri="{C183D7F6-B498-43B3-948B-1728B52AA6E4}">
                <adec:decorative xmlns:adec="http://schemas.microsoft.com/office/drawing/2017/decorative" val="1"/>
              </a:ext>
            </a:extLst>
          </p:cNvPr>
          <p:cNvCxnSpPr>
            <a:cxnSpLocks/>
          </p:cNvCxnSpPr>
          <p:nvPr/>
        </p:nvCxnSpPr>
        <p:spPr>
          <a:xfrm>
            <a:off x="1979605" y="268590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descr="一系列同心圆弧的图标，其中一条线从中心延伸到圆周">
            <a:extLst>
              <a:ext uri="{FF2B5EF4-FFF2-40B4-BE49-F238E27FC236}">
                <a16:creationId xmlns:a16="http://schemas.microsoft.com/office/drawing/2014/main" id="{436A56B9-8729-481C-BB86-38D4DAA92B92}"/>
              </a:ext>
            </a:extLst>
          </p:cNvPr>
          <p:cNvPicPr>
            <a:picLocks noChangeAspect="1"/>
          </p:cNvPicPr>
          <p:nvPr/>
        </p:nvPicPr>
        <p:blipFill>
          <a:blip r:embed="rId4"/>
          <a:stretch>
            <a:fillRect/>
          </a:stretch>
        </p:blipFill>
        <p:spPr>
          <a:xfrm>
            <a:off x="568048" y="2847339"/>
            <a:ext cx="1065251" cy="1063757"/>
          </a:xfrm>
          <a:prstGeom prst="rect">
            <a:avLst/>
          </a:prstGeom>
        </p:spPr>
      </p:pic>
      <p:sp>
        <p:nvSpPr>
          <p:cNvPr id="20" name="TextBox 19">
            <a:extLst>
              <a:ext uri="{FF2B5EF4-FFF2-40B4-BE49-F238E27FC236}">
                <a16:creationId xmlns:a16="http://schemas.microsoft.com/office/drawing/2014/main" id="{478FACC7-26E0-4BB3-8128-C3DB0A5CA515}"/>
              </a:ext>
            </a:extLst>
          </p:cNvPr>
          <p:cNvSpPr txBox="1"/>
          <p:nvPr/>
        </p:nvSpPr>
        <p:spPr>
          <a:xfrm>
            <a:off x="1979606" y="2885895"/>
            <a:ext cx="9627186" cy="1493545"/>
          </a:xfrm>
          <a:prstGeom prst="rect">
            <a:avLst/>
          </a:prstGeom>
          <a:noFill/>
        </p:spPr>
        <p:txBody>
          <a:bodyPr wrap="square" lIns="0" tIns="0" rIns="0" bIns="0" rtlCol="0" anchor="ctr">
            <a:spAutoFit/>
          </a:bodyPr>
          <a:lstStyle/>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在应用清单中定义的选项卡范围：</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团队</a:t>
            </a:r>
            <a:r>
              <a:rPr lang="zh-CN" altLang="en-US" sz="1961">
                <a:solidFill>
                  <a:srgbClr val="1A1A1A"/>
                </a:solidFill>
                <a:latin typeface="Segoe UI" panose="020B0502040204020203" pitchFamily="34" charset="0"/>
                <a:ea typeface="Microsoft YaHei" panose="020B0503020204020204" pitchFamily="34" charset="-122"/>
              </a:rPr>
              <a:t>（通道）：已添加到团队中的通道</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群聊</a:t>
            </a:r>
            <a:r>
              <a:rPr lang="zh-CN" altLang="en-US" sz="1961">
                <a:solidFill>
                  <a:srgbClr val="1A1A1A"/>
                </a:solidFill>
                <a:latin typeface="Segoe UI" panose="020B0502040204020203" pitchFamily="34" charset="0"/>
                <a:ea typeface="Microsoft YaHei" panose="020B0503020204020204" pitchFamily="34" charset="-122"/>
              </a:rPr>
              <a:t>：可用于 </a:t>
            </a:r>
            <a:r>
              <a:rPr lang="en-US" altLang="zh-CN" sz="1961">
                <a:solidFill>
                  <a:srgbClr val="1A1A1A"/>
                </a:solidFill>
                <a:latin typeface="Segoe UI" panose="020B0502040204020203" pitchFamily="34" charset="0"/>
                <a:ea typeface="Microsoft YaHei" panose="020B0503020204020204" pitchFamily="34" charset="-122"/>
              </a:rPr>
              <a:t>2 </a:t>
            </a:r>
            <a:r>
              <a:rPr lang="zh-CN" altLang="en-US" sz="1961">
                <a:solidFill>
                  <a:srgbClr val="1A1A1A"/>
                </a:solidFill>
                <a:latin typeface="Segoe UI" panose="020B0502040204020203" pitchFamily="34" charset="0"/>
                <a:ea typeface="Microsoft YaHei" panose="020B0503020204020204" pitchFamily="34" charset="-122"/>
              </a:rPr>
              <a:t>个或更多用户之间的群聊</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个人</a:t>
            </a:r>
            <a:r>
              <a:rPr lang="zh-CN" altLang="en-US" sz="1961">
                <a:solidFill>
                  <a:srgbClr val="1A1A1A"/>
                </a:solidFill>
                <a:latin typeface="Segoe UI" panose="020B0502040204020203" pitchFamily="34" charset="0"/>
                <a:ea typeface="Microsoft YaHei" panose="020B0503020204020204" pitchFamily="34" charset="-122"/>
              </a:rPr>
              <a:t>：仅可通过应用栏侧面导航提供给单个用户使用</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6" name="Straight Connector 25">
            <a:extLst>
              <a:ext uri="{FF2B5EF4-FFF2-40B4-BE49-F238E27FC236}">
                <a16:creationId xmlns:a16="http://schemas.microsoft.com/office/drawing/2014/main" id="{B531D6B7-CF9A-43B8-A966-5A890DF8355A}"/>
              </a:ext>
              <a:ext uri="{C183D7F6-B498-43B3-948B-1728B52AA6E4}">
                <adec:decorative xmlns:adec="http://schemas.microsoft.com/office/drawing/2017/decorative" val="1"/>
              </a:ext>
            </a:extLst>
          </p:cNvPr>
          <p:cNvCxnSpPr>
            <a:cxnSpLocks/>
          </p:cNvCxnSpPr>
          <p:nvPr/>
        </p:nvCxnSpPr>
        <p:spPr>
          <a:xfrm>
            <a:off x="1979605" y="457943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 name="Picture 47" descr="每端均有对勾的三个矩形的图标">
            <a:extLst>
              <a:ext uri="{FF2B5EF4-FFF2-40B4-BE49-F238E27FC236}">
                <a16:creationId xmlns:a16="http://schemas.microsoft.com/office/drawing/2014/main" id="{DF7CD07E-AD03-40F8-A418-86D53226B313}"/>
              </a:ext>
            </a:extLst>
          </p:cNvPr>
          <p:cNvPicPr>
            <a:picLocks noChangeAspect="1"/>
          </p:cNvPicPr>
          <p:nvPr/>
        </p:nvPicPr>
        <p:blipFill>
          <a:blip r:embed="rId5"/>
          <a:stretch>
            <a:fillRect/>
          </a:stretch>
        </p:blipFill>
        <p:spPr>
          <a:xfrm>
            <a:off x="568048" y="4663147"/>
            <a:ext cx="1065251" cy="1063757"/>
          </a:xfrm>
          <a:prstGeom prst="rect">
            <a:avLst/>
          </a:prstGeom>
        </p:spPr>
      </p:pic>
      <p:sp>
        <p:nvSpPr>
          <p:cNvPr id="24" name="TextBox 23">
            <a:extLst>
              <a:ext uri="{FF2B5EF4-FFF2-40B4-BE49-F238E27FC236}">
                <a16:creationId xmlns:a16="http://schemas.microsoft.com/office/drawing/2014/main" id="{75E83F8D-8AB6-4A6F-9FEF-AA2ECBB7FCD6}"/>
              </a:ext>
            </a:extLst>
          </p:cNvPr>
          <p:cNvSpPr txBox="1"/>
          <p:nvPr/>
        </p:nvSpPr>
        <p:spPr>
          <a:xfrm>
            <a:off x="1979606" y="4795238"/>
            <a:ext cx="9627186" cy="799575"/>
          </a:xfrm>
          <a:prstGeom prst="rect">
            <a:avLst/>
          </a:prstGeom>
          <a:noFill/>
        </p:spPr>
        <p:txBody>
          <a:bodyPr wrap="square" lIns="0" tIns="0" rIns="0" bIns="0" rtlCol="0" anchor="ctr">
            <a:spAutoFit/>
          </a:bodyPr>
          <a:lstStyle/>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调整现有的 </a:t>
            </a:r>
            <a:r>
              <a:rPr lang="en-US" altLang="zh-CN" sz="2353">
                <a:solidFill>
                  <a:srgbClr val="1A1A1A"/>
                </a:solidFill>
                <a:latin typeface="Segoe UI" panose="020B0502040204020203" pitchFamily="34" charset="0"/>
                <a:ea typeface="Microsoft YaHei" panose="020B0503020204020204" pitchFamily="34" charset="-122"/>
              </a:rPr>
              <a:t>Web </a:t>
            </a:r>
            <a:r>
              <a:rPr lang="zh-CN" altLang="en-US" sz="2353">
                <a:solidFill>
                  <a:srgbClr val="1A1A1A"/>
                </a:solidFill>
                <a:latin typeface="Segoe UI" panose="020B0502040204020203" pitchFamily="34" charset="0"/>
                <a:ea typeface="Microsoft YaHei" panose="020B0503020204020204" pitchFamily="34" charset="-122"/>
              </a:rPr>
              <a:t>应用体验</a:t>
            </a:r>
          </a:p>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从头开始建立选项卡</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10913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605434" y="191758"/>
            <a:ext cx="11336116" cy="430826"/>
          </a:xfrm>
        </p:spPr>
        <p:txBody>
          <a:bodyPr/>
          <a:lstStyle/>
          <a:p>
            <a:r>
              <a:rPr lang="zh-CN" altLang="en-US" b="1" dirty="0">
                <a:latin typeface="Segoe UI Semibold" panose="020B0702040204020203" pitchFamily="34" charset="0"/>
                <a:ea typeface="Microsoft YaHei" panose="020B0503020204020204" pitchFamily="34" charset="-122"/>
              </a:rPr>
              <a:t>浏览相同内容时，选项卡与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应用不同</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3374" y="733135"/>
            <a:ext cx="11473701" cy="543226"/>
          </a:xfrm>
          <a:prstGeom prst="rect">
            <a:avLst/>
          </a:prstGeom>
          <a:noFill/>
        </p:spPr>
        <p:txBody>
          <a:bodyPr wrap="square" lIns="0" tIns="0" rIns="0" bIns="0" rtlCol="0">
            <a:spAutoFit/>
          </a:bodyPr>
          <a:lstStyle/>
          <a:p>
            <a:pPr defTabSz="914367"/>
            <a:r>
              <a:rPr lang="zh-CN" altLang="en-US" sz="1765" b="1">
                <a:solidFill>
                  <a:srgbClr val="0078D4"/>
                </a:solidFill>
                <a:latin typeface="Segoe UI Semibold" panose="020B0702040204020203" pitchFamily="34" charset="0"/>
                <a:ea typeface="Microsoft YaHei" panose="020B0503020204020204" pitchFamily="34" charset="-122"/>
              </a:rPr>
              <a:t>虽然 </a:t>
            </a:r>
            <a:r>
              <a:rPr lang="en-US" altLang="zh-CN" sz="1765" b="1">
                <a:solidFill>
                  <a:srgbClr val="0078D4"/>
                </a:solidFill>
                <a:latin typeface="Segoe UI Semibold" panose="020B0702040204020203" pitchFamily="34" charset="0"/>
                <a:ea typeface="Microsoft YaHei" panose="020B0503020204020204" pitchFamily="34" charset="-122"/>
              </a:rPr>
              <a:t>Microsoft Teams </a:t>
            </a:r>
            <a:r>
              <a:rPr lang="zh-CN" altLang="en-US" sz="1765" b="1">
                <a:solidFill>
                  <a:srgbClr val="0078D4"/>
                </a:solidFill>
                <a:latin typeface="Segoe UI Semibold" panose="020B0702040204020203" pitchFamily="34" charset="0"/>
                <a:ea typeface="Microsoft YaHei" panose="020B0503020204020204" pitchFamily="34" charset="-122"/>
              </a:rPr>
              <a:t>选项卡是在 </a:t>
            </a:r>
            <a:r>
              <a:rPr lang="en-US" altLang="zh-CN" sz="1765" b="1">
                <a:solidFill>
                  <a:srgbClr val="0078D4"/>
                </a:solidFill>
                <a:latin typeface="Segoe UI Semibold" panose="020B0702040204020203" pitchFamily="34" charset="0"/>
                <a:ea typeface="Microsoft YaHei" panose="020B0503020204020204" pitchFamily="34" charset="-122"/>
              </a:rPr>
              <a:t>iframe </a:t>
            </a:r>
            <a:r>
              <a:rPr lang="zh-CN" altLang="en-US" sz="1765" b="1">
                <a:solidFill>
                  <a:srgbClr val="0078D4"/>
                </a:solidFill>
                <a:latin typeface="Segoe UI Semibold" panose="020B0702040204020203" pitchFamily="34" charset="0"/>
                <a:ea typeface="Microsoft YaHei" panose="020B0503020204020204" pitchFamily="34" charset="-122"/>
              </a:rPr>
              <a:t>中显示的网页，但在 </a:t>
            </a:r>
            <a:r>
              <a:rPr lang="en-US" altLang="zh-CN" sz="1765" b="1">
                <a:solidFill>
                  <a:srgbClr val="0078D4"/>
                </a:solidFill>
                <a:latin typeface="Segoe UI Semibold" panose="020B0702040204020203" pitchFamily="34" charset="0"/>
                <a:ea typeface="Microsoft YaHei" panose="020B0503020204020204" pitchFamily="34" charset="-122"/>
              </a:rPr>
              <a:t>Microsoft Teams </a:t>
            </a:r>
            <a:r>
              <a:rPr lang="zh-CN" altLang="en-US" sz="1765" b="1">
                <a:solidFill>
                  <a:srgbClr val="0078D4"/>
                </a:solidFill>
                <a:latin typeface="Segoe UI Semibold" panose="020B0702040204020203" pitchFamily="34" charset="0"/>
                <a:ea typeface="Microsoft YaHei" panose="020B0503020204020204" pitchFamily="34" charset="-122"/>
              </a:rPr>
              <a:t>客户端中与 </a:t>
            </a:r>
            <a:r>
              <a:rPr lang="en-US" altLang="zh-CN" sz="1765" b="1">
                <a:solidFill>
                  <a:srgbClr val="0078D4"/>
                </a:solidFill>
                <a:latin typeface="Segoe UI Semibold" panose="020B0702040204020203" pitchFamily="34" charset="0"/>
                <a:ea typeface="Microsoft YaHei" panose="020B0503020204020204" pitchFamily="34" charset="-122"/>
              </a:rPr>
              <a:t>Web</a:t>
            </a:r>
            <a:r>
              <a:rPr lang="zh-CN" altLang="en-US" sz="1765" b="1">
                <a:solidFill>
                  <a:srgbClr val="0078D4"/>
                </a:solidFill>
                <a:latin typeface="Segoe UI Semibold" panose="020B0702040204020203" pitchFamily="34" charset="0"/>
                <a:ea typeface="Microsoft YaHei" panose="020B0503020204020204" pitchFamily="34" charset="-122"/>
              </a:rPr>
              <a:t>应用的互动与仅仅浏览相同的内容相比有一些不同。</a:t>
            </a:r>
            <a:endParaRPr lang="zh-CN" altLang="en-US" sz="1765"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775464" y="1725079"/>
            <a:ext cx="692344" cy="691375"/>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9606" y="1932191"/>
            <a:ext cx="9627186" cy="271554"/>
          </a:xfrm>
          <a:prstGeom prst="rect">
            <a:avLst/>
          </a:prstGeom>
          <a:noFill/>
        </p:spPr>
        <p:txBody>
          <a:bodyPr wrap="square" lIns="0" tIns="0" rIns="0" bIns="0" rtlCol="0" anchor="ctr">
            <a:spAutoFit/>
          </a:bodyPr>
          <a:lstStyle/>
          <a:p>
            <a:pPr defTabSz="914367"/>
            <a:r>
              <a:rPr lang="zh-CN" altLang="en-US" sz="1765">
                <a:solidFill>
                  <a:srgbClr val="1A1A1A"/>
                </a:solidFill>
                <a:latin typeface="Segoe UI" panose="020B0502040204020203" pitchFamily="34" charset="0"/>
                <a:ea typeface="Microsoft YaHei" panose="020B0503020204020204" pitchFamily="34" charset="-122"/>
              </a:rPr>
              <a:t>选项卡在 </a:t>
            </a:r>
            <a:r>
              <a:rPr lang="en-US" altLang="zh-CN" sz="1765">
                <a:solidFill>
                  <a:srgbClr val="1A1A1A"/>
                </a:solidFill>
                <a:latin typeface="Segoe UI" panose="020B0502040204020203" pitchFamily="34" charset="0"/>
                <a:ea typeface="Microsoft YaHei" panose="020B0503020204020204" pitchFamily="34" charset="-122"/>
              </a:rPr>
              <a:t>IFRAME </a:t>
            </a:r>
            <a:r>
              <a:rPr lang="zh-CN" altLang="en-US" sz="1765">
                <a:solidFill>
                  <a:srgbClr val="1A1A1A"/>
                </a:solidFill>
                <a:latin typeface="Segoe UI" panose="020B0502040204020203" pitchFamily="34" charset="0"/>
                <a:ea typeface="Microsoft YaHei" panose="020B0503020204020204" pitchFamily="34" charset="-122"/>
              </a:rPr>
              <a:t>中显示 </a:t>
            </a:r>
            <a:r>
              <a:rPr lang="en-US" altLang="zh-CN" sz="1765">
                <a:solidFill>
                  <a:srgbClr val="1A1A1A"/>
                </a:solidFill>
                <a:latin typeface="Segoe UI" panose="020B0502040204020203" pitchFamily="34" charset="0"/>
                <a:ea typeface="Microsoft YaHei" panose="020B0503020204020204" pitchFamily="34" charset="-122"/>
              </a:rPr>
              <a:t>Web </a:t>
            </a:r>
            <a:r>
              <a:rPr lang="zh-CN" altLang="en-US" sz="1765">
                <a:solidFill>
                  <a:srgbClr val="1A1A1A"/>
                </a:solidFill>
                <a:latin typeface="Segoe UI" panose="020B0502040204020203" pitchFamily="34" charset="0"/>
                <a:ea typeface="Microsoft YaHei" panose="020B0503020204020204" pitchFamily="34" charset="-122"/>
              </a:rPr>
              <a:t>内容</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95355" y="244286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753700" y="3486298"/>
            <a:ext cx="692342" cy="691373"/>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96769" y="2684559"/>
            <a:ext cx="9627186" cy="271554"/>
          </a:xfrm>
          <a:prstGeom prst="rect">
            <a:avLst/>
          </a:prstGeom>
          <a:noFill/>
        </p:spPr>
        <p:txBody>
          <a:bodyPr wrap="square" lIns="0" tIns="0" rIns="0" bIns="0" rtlCol="0" anchor="ctr">
            <a:spAutoFit/>
          </a:bodyPr>
          <a:lstStyle>
            <a:defPPr>
              <a:defRPr lang="en-US"/>
            </a:defPPr>
          </a:lstStyle>
          <a:p>
            <a:pPr defTabSz="914367"/>
            <a:r>
              <a:rPr lang="zh-CN" altLang="en-US" sz="1765">
                <a:solidFill>
                  <a:srgbClr val="1A1A1A"/>
                </a:solidFill>
                <a:latin typeface="Segoe UI" panose="020B0502040204020203" pitchFamily="34" charset="0"/>
                <a:ea typeface="Microsoft YaHei" panose="020B0503020204020204" pitchFamily="34" charset="-122"/>
              </a:rPr>
              <a:t>认证方式不同</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5355" y="317486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775466" y="4380628"/>
            <a:ext cx="692342" cy="691373"/>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9606" y="4639912"/>
            <a:ext cx="9627186" cy="271613"/>
          </a:xfrm>
          <a:prstGeom prst="rect">
            <a:avLst/>
          </a:prstGeom>
          <a:noFill/>
        </p:spPr>
        <p:txBody>
          <a:bodyPr wrap="square" lIns="0" tIns="0" rIns="0" bIns="0" rtlCol="0" anchor="ctr">
            <a:spAutoFit/>
          </a:bodyPr>
          <a:lstStyle>
            <a:defPPr>
              <a:defRPr lang="en-US"/>
            </a:defPPr>
          </a:lstStyle>
          <a:p>
            <a:pPr defTabSz="914367"/>
            <a:r>
              <a:rPr lang="en-US" altLang="zh-CN" sz="1765">
                <a:solidFill>
                  <a:srgbClr val="1A1A1A"/>
                </a:solidFill>
                <a:latin typeface="Segoe UI" panose="020B0502040204020203" pitchFamily="34" charset="0"/>
                <a:ea typeface="Microsoft YaHei" panose="020B0503020204020204" pitchFamily="34" charset="-122"/>
              </a:rPr>
              <a:t>Web </a:t>
            </a:r>
            <a:r>
              <a:rPr lang="zh-CN" altLang="en-US" sz="1765">
                <a:solidFill>
                  <a:srgbClr val="1A1A1A"/>
                </a:solidFill>
                <a:latin typeface="Segoe UI" panose="020B0502040204020203" pitchFamily="34" charset="0"/>
                <a:ea typeface="Microsoft YaHei" panose="020B0503020204020204" pitchFamily="34" charset="-122"/>
              </a:rPr>
              <a:t>应用样式基于 </a:t>
            </a:r>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客户端明</a:t>
            </a:r>
            <a:r>
              <a:rPr lang="en-US" altLang="zh-CN" sz="1765">
                <a:solidFill>
                  <a:srgbClr val="1A1A1A"/>
                </a:solidFill>
                <a:latin typeface="Segoe UI" panose="020B0502040204020203" pitchFamily="34" charset="0"/>
                <a:ea typeface="Microsoft YaHei" panose="020B0503020204020204" pitchFamily="34" charset="-122"/>
              </a:rPr>
              <a:t>/</a:t>
            </a:r>
            <a:r>
              <a:rPr lang="zh-CN" altLang="en-US" sz="1765">
                <a:solidFill>
                  <a:srgbClr val="1A1A1A"/>
                </a:solidFill>
                <a:latin typeface="Segoe UI" panose="020B0502040204020203" pitchFamily="34" charset="0"/>
                <a:ea typeface="Microsoft YaHei" panose="020B0503020204020204" pitchFamily="34" charset="-122"/>
              </a:rPr>
              <a:t>暗</a:t>
            </a:r>
            <a:r>
              <a:rPr lang="en-US" altLang="zh-CN" sz="1765">
                <a:solidFill>
                  <a:srgbClr val="1A1A1A"/>
                </a:solidFill>
                <a:latin typeface="Segoe UI" panose="020B0502040204020203" pitchFamily="34" charset="0"/>
                <a:ea typeface="Microsoft YaHei" panose="020B0503020204020204" pitchFamily="34" charset="-122"/>
              </a:rPr>
              <a:t>/</a:t>
            </a:r>
            <a:r>
              <a:rPr lang="zh-CN" altLang="en-US" sz="1765">
                <a:solidFill>
                  <a:srgbClr val="1A1A1A"/>
                </a:solidFill>
                <a:latin typeface="Segoe UI" panose="020B0502040204020203" pitchFamily="34" charset="0"/>
                <a:ea typeface="Microsoft YaHei" panose="020B0503020204020204" pitchFamily="34" charset="-122"/>
              </a:rPr>
              <a:t>高对比度模式</a:t>
            </a:r>
            <a:endParaRPr lang="zh-CN" altLang="en-US" sz="1765" dirty="0">
              <a:solidFill>
                <a:srgbClr val="1A1A1A"/>
              </a:solidFill>
              <a:latin typeface="Segoe UI" panose="020B05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71A4998E-C7CD-426C-A1FE-E0AEB1730AE9}"/>
              </a:ext>
            </a:extLst>
          </p:cNvPr>
          <p:cNvSpPr txBox="1"/>
          <p:nvPr/>
        </p:nvSpPr>
        <p:spPr>
          <a:xfrm>
            <a:off x="1975139" y="3514793"/>
            <a:ext cx="9627186" cy="543108"/>
          </a:xfrm>
          <a:prstGeom prst="rect">
            <a:avLst/>
          </a:prstGeom>
          <a:noFill/>
        </p:spPr>
        <p:txBody>
          <a:bodyPr wrap="square" lIns="0" tIns="0" rIns="0" bIns="0" rtlCol="0" anchor="ctr">
            <a:spAutoFit/>
          </a:bodyPr>
          <a:lstStyle>
            <a:defPPr>
              <a:defRPr lang="en-US"/>
            </a:defPPr>
          </a:lstStyle>
          <a:p>
            <a:pPr defTabSz="914367"/>
            <a:r>
              <a:rPr lang="zh-CN" altLang="en-US" sz="1765">
                <a:solidFill>
                  <a:srgbClr val="1A1A1A"/>
                </a:solidFill>
                <a:latin typeface="Segoe UI" panose="020B0502040204020203" pitchFamily="34" charset="0"/>
                <a:ea typeface="Microsoft YaHei" panose="020B0503020204020204" pitchFamily="34" charset="-122"/>
              </a:rPr>
              <a:t>跨域验证不同</a:t>
            </a:r>
          </a:p>
          <a:p>
            <a:pPr marL="457183" lvl="1" defTabSz="914367"/>
            <a:r>
              <a:rPr lang="zh-CN" altLang="en-US" sz="1765">
                <a:solidFill>
                  <a:srgbClr val="1A1A1A"/>
                </a:solidFill>
                <a:latin typeface="Segoe UI" panose="020B0502040204020203" pitchFamily="34" charset="0"/>
                <a:ea typeface="Microsoft YaHei" panose="020B0503020204020204" pitchFamily="34" charset="-122"/>
              </a:rPr>
              <a:t>必须列出所有可在选项卡中显示的域</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4" name="Straight Connector 3">
            <a:extLst>
              <a:ext uri="{FF2B5EF4-FFF2-40B4-BE49-F238E27FC236}">
                <a16:creationId xmlns:a16="http://schemas.microsoft.com/office/drawing/2014/main" id="{941E0CFE-3BE6-443C-BF17-FC355E3386C8}"/>
              </a:ext>
              <a:ext uri="{C183D7F6-B498-43B3-948B-1728B52AA6E4}">
                <adec:decorative xmlns:adec="http://schemas.microsoft.com/office/drawing/2017/decorative" val="1"/>
              </a:ext>
            </a:extLst>
          </p:cNvPr>
          <p:cNvCxnSpPr>
            <a:cxnSpLocks/>
          </p:cNvCxnSpPr>
          <p:nvPr/>
        </p:nvCxnSpPr>
        <p:spPr>
          <a:xfrm>
            <a:off x="1973726" y="4243091"/>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646FBD-B723-4768-8FC9-F5FB20F357B2}"/>
              </a:ext>
              <a:ext uri="{C183D7F6-B498-43B3-948B-1728B52AA6E4}">
                <adec:decorative xmlns:adec="http://schemas.microsoft.com/office/drawing/2017/decorative" val="1"/>
              </a:ext>
            </a:extLst>
          </p:cNvPr>
          <p:cNvCxnSpPr>
            <a:cxnSpLocks/>
          </p:cNvCxnSpPr>
          <p:nvPr/>
        </p:nvCxnSpPr>
        <p:spPr>
          <a:xfrm>
            <a:off x="1973726" y="527495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21250BD-15F7-4A43-B6FE-2E3317075600}"/>
              </a:ext>
            </a:extLst>
          </p:cNvPr>
          <p:cNvSpPr txBox="1"/>
          <p:nvPr/>
        </p:nvSpPr>
        <p:spPr>
          <a:xfrm>
            <a:off x="1973727" y="5522974"/>
            <a:ext cx="9627186" cy="271554"/>
          </a:xfrm>
          <a:prstGeom prst="rect">
            <a:avLst/>
          </a:prstGeom>
          <a:noFill/>
        </p:spPr>
        <p:txBody>
          <a:bodyPr wrap="square" lIns="0" tIns="0" rIns="0" bIns="0" rtlCol="0" anchor="ctr">
            <a:spAutoFit/>
          </a:bodyPr>
          <a:lstStyle>
            <a:defPPr>
              <a:defRPr lang="en-US"/>
            </a:defPPr>
          </a:lstStyle>
          <a:p>
            <a:pPr defTabSz="914367"/>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和托管页面之间的通信通过 </a:t>
            </a:r>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的 </a:t>
            </a:r>
            <a:r>
              <a:rPr lang="en-US" altLang="zh-CN" sz="1765">
                <a:solidFill>
                  <a:srgbClr val="1A1A1A"/>
                </a:solidFill>
                <a:latin typeface="Segoe UI" panose="020B0502040204020203" pitchFamily="34" charset="0"/>
                <a:ea typeface="Microsoft YaHei" panose="020B0503020204020204" pitchFamily="34" charset="-122"/>
              </a:rPr>
              <a:t>JavaScript </a:t>
            </a:r>
            <a:r>
              <a:rPr lang="zh-CN" altLang="en-US" sz="1765">
                <a:solidFill>
                  <a:srgbClr val="1A1A1A"/>
                </a:solidFill>
                <a:latin typeface="Segoe UI" panose="020B0502040204020203" pitchFamily="34" charset="0"/>
                <a:ea typeface="Microsoft YaHei" panose="020B0503020204020204" pitchFamily="34" charset="-122"/>
              </a:rPr>
              <a:t>客户端 </a:t>
            </a:r>
            <a:r>
              <a:rPr lang="en-US" altLang="zh-CN" sz="1765">
                <a:solidFill>
                  <a:srgbClr val="1A1A1A"/>
                </a:solidFill>
                <a:latin typeface="Segoe UI" panose="020B0502040204020203" pitchFamily="34" charset="0"/>
                <a:ea typeface="Microsoft YaHei" panose="020B0503020204020204" pitchFamily="34" charset="-122"/>
              </a:rPr>
              <a:t>SDK </a:t>
            </a:r>
            <a:r>
              <a:rPr lang="zh-CN" altLang="en-US" sz="1765">
                <a:solidFill>
                  <a:srgbClr val="1A1A1A"/>
                </a:solidFill>
                <a:latin typeface="Segoe UI" panose="020B0502040204020203" pitchFamily="34" charset="0"/>
                <a:ea typeface="Microsoft YaHei" panose="020B0503020204020204" pitchFamily="34" charset="-122"/>
              </a:rPr>
              <a:t>处理</a:t>
            </a:r>
            <a:endParaRPr lang="zh-CN" altLang="en-US" sz="1765" dirty="0">
              <a:solidFill>
                <a:srgbClr val="1A1A1A"/>
              </a:solidFill>
              <a:latin typeface="Segoe UI" panose="020B0502040204020203" pitchFamily="34" charset="0"/>
              <a:ea typeface="Microsoft YaHei" panose="020B0503020204020204" pitchFamily="34" charset="-122"/>
            </a:endParaRPr>
          </a:p>
        </p:txBody>
      </p:sp>
      <p:pic>
        <p:nvPicPr>
          <p:cNvPr id="8" name="Picture 7" descr="一系列同心圆弧的图标，其中一条线从中心延伸到圆周">
            <a:extLst>
              <a:ext uri="{FF2B5EF4-FFF2-40B4-BE49-F238E27FC236}">
                <a16:creationId xmlns:a16="http://schemas.microsoft.com/office/drawing/2014/main" id="{9B0C8BD7-32D9-4F7C-8961-3763B671DFC4}"/>
              </a:ext>
            </a:extLst>
          </p:cNvPr>
          <p:cNvPicPr>
            <a:picLocks noChangeAspect="1"/>
          </p:cNvPicPr>
          <p:nvPr/>
        </p:nvPicPr>
        <p:blipFill>
          <a:blip r:embed="rId6"/>
          <a:stretch>
            <a:fillRect/>
          </a:stretch>
        </p:blipFill>
        <p:spPr>
          <a:xfrm>
            <a:off x="775464" y="2591968"/>
            <a:ext cx="692344" cy="691373"/>
          </a:xfrm>
          <a:prstGeom prst="rect">
            <a:avLst/>
          </a:prstGeom>
        </p:spPr>
      </p:pic>
      <p:pic>
        <p:nvPicPr>
          <p:cNvPr id="10" name="Picture 9" descr="每端均有对勾的三个矩形的图标">
            <a:extLst>
              <a:ext uri="{FF2B5EF4-FFF2-40B4-BE49-F238E27FC236}">
                <a16:creationId xmlns:a16="http://schemas.microsoft.com/office/drawing/2014/main" id="{7AFE1CEA-B0A3-4506-9C34-02F3C8666CAA}"/>
              </a:ext>
            </a:extLst>
          </p:cNvPr>
          <p:cNvPicPr>
            <a:picLocks noChangeAspect="1"/>
          </p:cNvPicPr>
          <p:nvPr/>
        </p:nvPicPr>
        <p:blipFill>
          <a:blip r:embed="rId7"/>
          <a:stretch>
            <a:fillRect/>
          </a:stretch>
        </p:blipFill>
        <p:spPr>
          <a:xfrm>
            <a:off x="753700" y="5231225"/>
            <a:ext cx="692342" cy="691372"/>
          </a:xfrm>
          <a:prstGeom prst="rect">
            <a:avLst/>
          </a:prstGeom>
        </p:spPr>
      </p:pic>
    </p:spTree>
    <p:extLst>
      <p:ext uri="{BB962C8B-B14F-4D97-AF65-F5344CB8AC3E}">
        <p14:creationId xmlns:p14="http://schemas.microsoft.com/office/powerpoint/2010/main" val="142799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E9B3-9E25-42B3-9004-B7AF6B76FF22}"/>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构建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选项卡概述</a:t>
            </a:r>
          </a:p>
        </p:txBody>
      </p:sp>
      <p:pic>
        <p:nvPicPr>
          <p:cNvPr id="3" name="Picture 2" descr="Visual Studio 代码编辑的屏幕截图">
            <a:extLst>
              <a:ext uri="{FF2B5EF4-FFF2-40B4-BE49-F238E27FC236}">
                <a16:creationId xmlns:a16="http://schemas.microsoft.com/office/drawing/2014/main" id="{89FE337E-F12A-472F-8485-03E1F36C03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93125" y="1802992"/>
            <a:ext cx="2698229" cy="2162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代表如何设计一个极佳 Microsoft Teams 选项卡的图形。">
            <a:extLst>
              <a:ext uri="{FF2B5EF4-FFF2-40B4-BE49-F238E27FC236}">
                <a16:creationId xmlns:a16="http://schemas.microsoft.com/office/drawing/2014/main" id="{2A0A60C9-46E4-4722-9BE1-9B885BAB4E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264" y="1802992"/>
            <a:ext cx="3154644" cy="193879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FD0D278B-F1DE-4DF0-9E70-ED339A5557F6}"/>
              </a:ext>
            </a:extLst>
          </p:cNvPr>
          <p:cNvSpPr txBox="1">
            <a:spLocks/>
          </p:cNvSpPr>
          <p:nvPr/>
        </p:nvSpPr>
        <p:spPr>
          <a:xfrm>
            <a:off x="588264" y="4397186"/>
            <a:ext cx="3406785" cy="1244444"/>
          </a:xfrm>
          <a:prstGeom prst="rect">
            <a:avLst/>
          </a:prstGeom>
        </p:spPr>
        <p:txBody>
          <a:bodyPr>
            <a:normAutofit fontScale="62500" lnSpcReduction="20000"/>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2843" b="1" dirty="0">
                <a:solidFill>
                  <a:srgbClr val="0078D4"/>
                </a:solidFill>
                <a:latin typeface="Segoe UI Semibold" panose="020B0702040204020203" pitchFamily="34" charset="0"/>
                <a:ea typeface="Microsoft YaHei" panose="020B0503020204020204" pitchFamily="34" charset="-122"/>
              </a:rPr>
              <a:t>设计出色的选项卡</a:t>
            </a:r>
          </a:p>
          <a:p>
            <a:pPr marL="228556" indent="-228556" defTabSz="932563"/>
            <a:endParaRPr lang="zh-CN" altLang="en-US" sz="2255" dirty="0">
              <a:solidFill>
                <a:srgbClr val="1A1A1A"/>
              </a:solidFill>
              <a:latin typeface="Segoe UI" panose="020B0502040204020203" pitchFamily="34" charset="0"/>
              <a:ea typeface="Microsoft YaHei" panose="020B0503020204020204" pitchFamily="34" charset="-122"/>
            </a:endParaRP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选择相关的应用功能</a:t>
            </a: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用户体验的范围和重点</a:t>
            </a: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整合和简化访问</a:t>
            </a:r>
          </a:p>
        </p:txBody>
      </p:sp>
      <p:sp>
        <p:nvSpPr>
          <p:cNvPr id="6" name="Text Placeholder 3">
            <a:extLst>
              <a:ext uri="{FF2B5EF4-FFF2-40B4-BE49-F238E27FC236}">
                <a16:creationId xmlns:a16="http://schemas.microsoft.com/office/drawing/2014/main" id="{3D4D3F42-6023-48AA-991A-286A729C0E38}"/>
              </a:ext>
            </a:extLst>
          </p:cNvPr>
          <p:cNvSpPr txBox="1">
            <a:spLocks/>
          </p:cNvSpPr>
          <p:nvPr/>
        </p:nvSpPr>
        <p:spPr>
          <a:xfrm>
            <a:off x="4542862" y="4340403"/>
            <a:ext cx="3250896" cy="15501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1765" b="1" dirty="0">
                <a:solidFill>
                  <a:srgbClr val="0078D4"/>
                </a:solidFill>
                <a:latin typeface="Segoe UI Semibold" panose="020B0702040204020203" pitchFamily="34" charset="0"/>
                <a:ea typeface="Microsoft YaHei" panose="020B0503020204020204" pitchFamily="34" charset="-122"/>
              </a:rPr>
              <a:t>开发选项卡</a:t>
            </a:r>
          </a:p>
          <a:p>
            <a:pPr marL="228556" lvl="1" indent="-228556" defTabSz="932563">
              <a:lnSpc>
                <a:spcPct val="80000"/>
              </a:lnSpc>
            </a:pPr>
            <a:endPar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228556" lvl="1" indent="-228556" defTabSz="932563">
              <a:lnSpc>
                <a:spcPct val="80000"/>
              </a:lnSpc>
            </a:pPr>
            <a:r>
              <a:rPr lang="en-US" altLang="zh-CN"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HTML/JavaScript/TypeScript</a:t>
            </a:r>
            <a:endPar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228556" lvl="1" indent="-228556" defTabSz="932563">
              <a:lnSpc>
                <a:spcPct val="80000"/>
              </a:lnSpc>
            </a:pPr>
            <a:r>
              <a:rPr lang="en-US" altLang="zh-CN"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REST </a:t>
            </a:r>
            <a:r>
              <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服务</a:t>
            </a:r>
          </a:p>
          <a:p>
            <a:pPr marL="228556" lvl="1"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深层链接和上下文</a:t>
            </a:r>
          </a:p>
        </p:txBody>
      </p:sp>
      <p:sp>
        <p:nvSpPr>
          <p:cNvPr id="7" name="Text Placeholder 4">
            <a:extLst>
              <a:ext uri="{FF2B5EF4-FFF2-40B4-BE49-F238E27FC236}">
                <a16:creationId xmlns:a16="http://schemas.microsoft.com/office/drawing/2014/main" id="{9EB83D2E-EC00-4FFC-B0F2-5CBB32D224A4}"/>
              </a:ext>
            </a:extLst>
          </p:cNvPr>
          <p:cNvSpPr txBox="1">
            <a:spLocks/>
          </p:cNvSpPr>
          <p:nvPr/>
        </p:nvSpPr>
        <p:spPr>
          <a:xfrm>
            <a:off x="8341571" y="4394086"/>
            <a:ext cx="3340476" cy="1436613"/>
          </a:xfrm>
          <a:prstGeom prst="rect">
            <a:avLst/>
          </a:prstGeom>
        </p:spPr>
        <p:txBody>
          <a:bodyPr vert="horz" wrap="square" lIns="0" tIns="0" rIns="0" bIns="0" rtlCol="0">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1765" b="1" dirty="0">
                <a:solidFill>
                  <a:srgbClr val="0078D4"/>
                </a:solidFill>
                <a:latin typeface="Segoe UI Semibold" panose="020B0702040204020203" pitchFamily="34" charset="0"/>
                <a:ea typeface="Microsoft YaHei" panose="020B0503020204020204" pitchFamily="34" charset="-122"/>
              </a:rPr>
              <a:t>部署选项卡</a:t>
            </a:r>
          </a:p>
          <a:p>
            <a:pPr marL="228556" indent="-228556" defTabSz="932563">
              <a:lnSpc>
                <a:spcPct val="80000"/>
              </a:lnSpc>
            </a:pPr>
            <a:endParaRPr lang="zh-CN" altLang="en-US" sz="1470" dirty="0">
              <a:solidFill>
                <a:srgbClr val="1A1A1A"/>
              </a:solidFill>
              <a:latin typeface="Segoe UI" panose="020B0502040204020203" pitchFamily="34" charset="0"/>
              <a:ea typeface="Microsoft YaHei" panose="020B0503020204020204" pitchFamily="34" charset="-122"/>
            </a:endParaRP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上传到 </a:t>
            </a:r>
            <a:r>
              <a:rPr lang="en-US" altLang="zh-CN" sz="1372" dirty="0">
                <a:solidFill>
                  <a:srgbClr val="1A1A1A"/>
                </a:solidFill>
                <a:latin typeface="Segoe UI" panose="020B0502040204020203" pitchFamily="34" charset="0"/>
                <a:ea typeface="Microsoft YaHei" panose="020B0503020204020204" pitchFamily="34" charset="-122"/>
              </a:rPr>
              <a:t>Teams</a:t>
            </a:r>
            <a:endParaRPr lang="zh-CN" altLang="en-US" sz="1372" dirty="0">
              <a:solidFill>
                <a:srgbClr val="1A1A1A"/>
              </a:solidFill>
              <a:latin typeface="Segoe UI" panose="020B0502040204020203" pitchFamily="34" charset="0"/>
              <a:ea typeface="Microsoft YaHei" panose="020B0503020204020204" pitchFamily="34" charset="-122"/>
            </a:endParaRP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上传到租户应用库</a:t>
            </a: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提交到 </a:t>
            </a:r>
            <a:r>
              <a:rPr lang="en-US" altLang="zh-CN" sz="1372" dirty="0">
                <a:solidFill>
                  <a:srgbClr val="1A1A1A"/>
                </a:solidFill>
                <a:latin typeface="Segoe UI" panose="020B0502040204020203" pitchFamily="34" charset="0"/>
                <a:ea typeface="Microsoft YaHei" panose="020B0503020204020204" pitchFamily="34" charset="-122"/>
              </a:rPr>
              <a:t>Office Store</a:t>
            </a:r>
            <a:endParaRPr lang="zh-CN" altLang="en-US" sz="1372" dirty="0">
              <a:solidFill>
                <a:srgbClr val="1A1A1A"/>
              </a:solidFill>
              <a:latin typeface="Segoe UI" panose="020B0502040204020203" pitchFamily="34" charset="0"/>
              <a:ea typeface="Microsoft YaHei" panose="020B0503020204020204" pitchFamily="34" charset="-122"/>
            </a:endParaRPr>
          </a:p>
        </p:txBody>
      </p:sp>
      <p:pic>
        <p:nvPicPr>
          <p:cNvPr id="8" name="Picture 6" descr="代表已部署 Microsoft Teams 选项卡的图形。">
            <a:extLst>
              <a:ext uri="{FF2B5EF4-FFF2-40B4-BE49-F238E27FC236}">
                <a16:creationId xmlns:a16="http://schemas.microsoft.com/office/drawing/2014/main" id="{EB867113-7EE4-4B7F-BC5E-D6267FFE3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1571" y="1802992"/>
            <a:ext cx="3063082" cy="1935566"/>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5686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2082163" cy="1267270"/>
          </a:xfrm>
        </p:spPr>
        <p:txBody>
          <a:bodyPr/>
          <a:lstStyle/>
          <a:p>
            <a:r>
              <a:rPr lang="zh-CN" altLang="en-US" b="1" spc="0" dirty="0">
                <a:latin typeface="Segoe UI Semibold" panose="020B0702040204020203" pitchFamily="34" charset="0"/>
                <a:ea typeface="Microsoft YaHei" panose="020B0503020204020204" pitchFamily="34" charset="-122"/>
              </a:rPr>
              <a:t>为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构建应用概述</a:t>
            </a:r>
            <a:endParaRPr lang="zh-CN" altLang="en-US" b="1" dirty="0">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27888FB1-8E05-40E8-9BEB-3A44CEE7205A}"/>
              </a:ext>
            </a:extLst>
          </p:cNvPr>
          <p:cNvSpPr txBox="1"/>
          <p:nvPr/>
        </p:nvSpPr>
        <p:spPr>
          <a:xfrm>
            <a:off x="3474801" y="2885893"/>
            <a:ext cx="7410427" cy="1086259"/>
          </a:xfrm>
          <a:prstGeom prst="rect">
            <a:avLst/>
          </a:prstGeom>
          <a:noFill/>
        </p:spPr>
        <p:txBody>
          <a:bodyPr wrap="none" lIns="0" tIns="0" rIns="0" bIns="0" rtlCol="0">
            <a:spAutoFit/>
          </a:bodyPr>
          <a:lstStyle/>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什么是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应用？</a:t>
            </a:r>
            <a:r>
              <a:rPr lang="zh-CN" altLang="en-US" sz="2353">
                <a:solidFill>
                  <a:srgbClr val="1A1A1A"/>
                </a:solidFill>
                <a:latin typeface="Segoe UI" panose="020B0502040204020203" pitchFamily="34" charset="0"/>
                <a:ea typeface="Microsoft YaHei" panose="020B0503020204020204" pitchFamily="34" charset="-122"/>
              </a:rPr>
              <a:t> </a:t>
            </a:r>
          </a:p>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如何为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创建应用？</a:t>
            </a:r>
            <a:r>
              <a:rPr lang="zh-CN" altLang="en-US" sz="2353">
                <a:solidFill>
                  <a:srgbClr val="1A1A1A"/>
                </a:solidFill>
                <a:latin typeface="Segoe UI" panose="020B0502040204020203" pitchFamily="34" charset="0"/>
                <a:ea typeface="Microsoft YaHei" panose="020B0503020204020204" pitchFamily="34" charset="-122"/>
              </a:rPr>
              <a:t> </a:t>
            </a:r>
          </a:p>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什么时候应该选择构建自定义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应用？</a:t>
            </a:r>
            <a:r>
              <a:rPr lang="zh-CN" altLang="en-US" sz="2353">
                <a:solidFill>
                  <a:srgbClr val="1A1A1A"/>
                </a:solidFill>
                <a:latin typeface="Segoe UI" panose="020B0502040204020203" pitchFamily="34" charset="0"/>
                <a:ea typeface="Microsoft YaHei" panose="020B0503020204020204" pitchFamily="34" charset="-122"/>
              </a:rPr>
              <a:t> </a:t>
            </a:r>
            <a:endParaRPr lang="zh-CN" altLang="en-US" sz="2353"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8538033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中的选项卡</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创建自定义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个人选项卡</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8171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6BC639-8E17-4CC5-8FA5-0CDB32EBB07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通道或组选项卡</a:t>
            </a:r>
          </a:p>
        </p:txBody>
      </p:sp>
      <p:pic>
        <p:nvPicPr>
          <p:cNvPr id="2" name="Picture 1" descr="包含两条水平线和两条垂直弧线的地球仪图标">
            <a:extLst>
              <a:ext uri="{FF2B5EF4-FFF2-40B4-BE49-F238E27FC236}">
                <a16:creationId xmlns:a16="http://schemas.microsoft.com/office/drawing/2014/main" id="{A84EAAAA-E415-4E67-9B38-75351DF458F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635140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58865F-C6F3-0144-8E7D-75CB0E02499F}"/>
              </a:ext>
            </a:extLst>
          </p:cNvPr>
          <p:cNvSpPr>
            <a:spLocks noGrp="1"/>
          </p:cNvSpPr>
          <p:nvPr>
            <p:ph type="title"/>
          </p:nvPr>
        </p:nvSpPr>
        <p:spPr>
          <a:xfrm>
            <a:off x="586740" y="335202"/>
            <a:ext cx="11018520" cy="430826"/>
          </a:xfrm>
        </p:spPr>
        <p:txBody>
          <a:bodyPr/>
          <a:lstStyle/>
          <a:p>
            <a:r>
              <a:rPr lang="zh-CN" altLang="en-US" b="1" dirty="0">
                <a:latin typeface="Segoe UI Semibold" panose="020B0702040204020203" pitchFamily="34" charset="0"/>
                <a:ea typeface="Microsoft YaHei" panose="020B0503020204020204" pitchFamily="34" charset="-122"/>
              </a:rPr>
              <a:t>比较个人和通道选项卡 </a:t>
            </a:r>
          </a:p>
        </p:txBody>
      </p:sp>
      <p:sp>
        <p:nvSpPr>
          <p:cNvPr id="7" name="Content Placeholder 6">
            <a:extLst>
              <a:ext uri="{FF2B5EF4-FFF2-40B4-BE49-F238E27FC236}">
                <a16:creationId xmlns:a16="http://schemas.microsoft.com/office/drawing/2014/main" id="{1E148719-EBFF-3F4B-964F-FACF98BAA288}"/>
              </a:ext>
              <a:ext uri="{C183D7F6-B498-43B3-948B-1728B52AA6E4}">
                <adec:decorative xmlns:adec="http://schemas.microsoft.com/office/drawing/2017/decorative" val="1"/>
              </a:ext>
            </a:extLst>
          </p:cNvPr>
          <p:cNvSpPr>
            <a:spLocks noGrp="1"/>
          </p:cNvSpPr>
          <p:nvPr>
            <p:ph sz="half" idx="4294967295"/>
          </p:nvPr>
        </p:nvSpPr>
        <p:spPr>
          <a:xfrm>
            <a:off x="588264" y="1080116"/>
            <a:ext cx="5408578" cy="4320783"/>
          </a:xfrm>
          <a:solidFill>
            <a:schemeClr val="bg1">
              <a:lumMod val="95000"/>
            </a:schemeClr>
          </a:solidFill>
          <a:ln>
            <a:noFill/>
          </a:ln>
        </p:spPr>
        <p:txBody>
          <a:bodyPr vert="horz" wrap="square" lIns="175761" tIns="131821" rIns="175761" bIns="131821" rtlCol="0" anchor="t">
            <a:noAutofit/>
          </a:bodyPr>
          <a:lstStyle/>
          <a:p>
            <a:pPr marL="0" indent="0">
              <a:spcBef>
                <a:spcPts val="1223"/>
              </a:spcBef>
              <a:buClr>
                <a:schemeClr val="tx1"/>
              </a:buClr>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个人标记</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以前称为静态选项卡</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rPr>
              <a:t>范围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个人</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支持个人用户</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不打算与团队中的其他人共享</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显示清单中设置的网页</a:t>
            </a:r>
          </a:p>
        </p:txBody>
      </p:sp>
      <p:sp>
        <p:nvSpPr>
          <p:cNvPr id="9" name="Content Placeholder 8">
            <a:extLst>
              <a:ext uri="{FF2B5EF4-FFF2-40B4-BE49-F238E27FC236}">
                <a16:creationId xmlns:a16="http://schemas.microsoft.com/office/drawing/2014/main" id="{959A80FE-F551-2643-9D1B-2D13A14E8D58}"/>
              </a:ext>
              <a:ext uri="{C183D7F6-B498-43B3-948B-1728B52AA6E4}">
                <adec:decorative xmlns:adec="http://schemas.microsoft.com/office/drawing/2017/decorative" val="1"/>
              </a:ext>
            </a:extLst>
          </p:cNvPr>
          <p:cNvSpPr>
            <a:spLocks noGrp="1"/>
          </p:cNvSpPr>
          <p:nvPr>
            <p:ph sz="quarter" idx="4294967295"/>
          </p:nvPr>
        </p:nvSpPr>
        <p:spPr>
          <a:xfrm>
            <a:off x="6446183" y="1080116"/>
            <a:ext cx="5408578" cy="4320784"/>
          </a:xfrm>
          <a:solidFill>
            <a:schemeClr val="bg1">
              <a:lumMod val="95000"/>
            </a:schemeClr>
          </a:solidFill>
          <a:ln>
            <a:noFill/>
          </a:ln>
        </p:spPr>
        <p:txBody>
          <a:bodyPr vert="horz" wrap="square" lIns="175761" tIns="131821" rIns="175761" bIns="131821" rtlCol="0" anchor="t">
            <a:noAutofit/>
          </a:bodyPr>
          <a:lstStyle/>
          <a:p>
            <a:pPr marL="0" indent="0">
              <a:spcBef>
                <a:spcPts val="1223"/>
              </a:spcBef>
              <a:buClr>
                <a:schemeClr val="tx1"/>
              </a:buClr>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通道选项卡</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以前称为可配置选项卡</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添加到通道</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范围 </a:t>
            </a:r>
            <a:r>
              <a:rPr lang="en-US" altLang="zh-CN" dirty="0">
                <a:latin typeface="Segoe UI" panose="020B0502040204020203" pitchFamily="34" charset="0"/>
                <a:ea typeface="Microsoft YaHei" panose="020B0503020204020204" pitchFamily="34" charset="-122"/>
                <a:cs typeface="Segoe UI Semilight" panose="020B0402040204020203" pitchFamily="34" charset="0"/>
              </a:rPr>
              <a:t>= </a:t>
            </a: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团队</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作为两个或更多用户之间聊天的一部分添加</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范围 </a:t>
            </a:r>
            <a:r>
              <a:rPr lang="en-US" altLang="zh-CN" dirty="0">
                <a:latin typeface="Segoe UI" panose="020B0502040204020203" pitchFamily="34" charset="0"/>
                <a:ea typeface="Microsoft YaHei" panose="020B0503020204020204" pitchFamily="34" charset="-122"/>
                <a:cs typeface="Segoe UI Semilight" panose="020B0402040204020203" pitchFamily="34" charset="0"/>
              </a:rPr>
              <a:t>= </a:t>
            </a: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群聊</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支持一个团队</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通道的所有成员</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显示在配置页中设置的网页（内容页）</a:t>
            </a:r>
          </a:p>
          <a:p>
            <a:pPr marL="0" indent="0" defTabSz="914192">
              <a:spcBef>
                <a:spcPts val="961"/>
              </a:spcBef>
              <a:buClr>
                <a:schemeClr val="tx1"/>
              </a:buClr>
              <a:buNone/>
            </a:pPr>
            <a:endParaRPr lang="zh-CN" altLang="en-US" sz="1765" dirty="0">
              <a:solidFill>
                <a:schemeClr val="tx1"/>
              </a:solidFill>
              <a:latin typeface="Segoe UI Semibold" panose="020B07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0532620"/>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8F927-B051-4607-81C3-3C21E4E42F48}"/>
              </a:ext>
            </a:extLst>
          </p:cNvPr>
          <p:cNvSpPr>
            <a:spLocks noGrp="1"/>
          </p:cNvSpPr>
          <p:nvPr>
            <p:ph type="title"/>
          </p:nvPr>
        </p:nvSpPr>
        <p:spPr>
          <a:xfrm>
            <a:off x="510215" y="245937"/>
            <a:ext cx="11018520" cy="430826"/>
          </a:xfrm>
        </p:spPr>
        <p:txBody>
          <a:bodyPr/>
          <a:lstStyle/>
          <a:p>
            <a:r>
              <a:rPr lang="zh-CN" altLang="en-US" b="1" dirty="0">
                <a:latin typeface="Segoe UI Semibold" panose="020B0702040204020203" pitchFamily="34" charset="0"/>
                <a:ea typeface="Microsoft YaHei" panose="020B0503020204020204" pitchFamily="34" charset="-122"/>
              </a:rPr>
              <a:t>选项卡配置和内容</a:t>
            </a:r>
          </a:p>
        </p:txBody>
      </p:sp>
      <p:pic>
        <p:nvPicPr>
          <p:cNvPr id="7" name="Content Placeholder 12" descr="代表选项卡内容的图形。">
            <a:extLst>
              <a:ext uri="{FF2B5EF4-FFF2-40B4-BE49-F238E27FC236}">
                <a16:creationId xmlns:a16="http://schemas.microsoft.com/office/drawing/2014/main" id="{2DB09E66-7F49-4F33-A7FC-41620A5BB570}"/>
              </a:ext>
            </a:extLst>
          </p:cNvPr>
          <p:cNvPicPr>
            <a:picLocks noChangeAspect="1"/>
          </p:cNvPicPr>
          <p:nvPr/>
        </p:nvPicPr>
        <p:blipFill>
          <a:blip r:embed="rId4"/>
          <a:stretch>
            <a:fillRect/>
          </a:stretch>
        </p:blipFill>
        <p:spPr>
          <a:xfrm>
            <a:off x="7496863" y="866002"/>
            <a:ext cx="3431791" cy="2893975"/>
          </a:xfrm>
          <a:prstGeom prst="rect">
            <a:avLst/>
          </a:prstGeom>
        </p:spPr>
      </p:pic>
      <p:pic>
        <p:nvPicPr>
          <p:cNvPr id="8" name="Content Placeholder 11" descr="代表选项卡配置的图形。">
            <a:extLst>
              <a:ext uri="{FF2B5EF4-FFF2-40B4-BE49-F238E27FC236}">
                <a16:creationId xmlns:a16="http://schemas.microsoft.com/office/drawing/2014/main" id="{F334E434-611B-4913-8B4C-3194616B481B}"/>
              </a:ext>
            </a:extLst>
          </p:cNvPr>
          <p:cNvPicPr>
            <a:picLocks noChangeAspect="1"/>
          </p:cNvPicPr>
          <p:nvPr/>
        </p:nvPicPr>
        <p:blipFill>
          <a:blip r:embed="rId5"/>
          <a:stretch>
            <a:fillRect/>
          </a:stretch>
        </p:blipFill>
        <p:spPr>
          <a:xfrm>
            <a:off x="2111784" y="959778"/>
            <a:ext cx="2670812" cy="2706424"/>
          </a:xfrm>
          <a:prstGeom prst="rect">
            <a:avLst/>
          </a:prstGeom>
        </p:spPr>
      </p:pic>
      <p:sp>
        <p:nvSpPr>
          <p:cNvPr id="9" name="Text Placeholder 9">
            <a:extLst>
              <a:ext uri="{FF2B5EF4-FFF2-40B4-BE49-F238E27FC236}">
                <a16:creationId xmlns:a16="http://schemas.microsoft.com/office/drawing/2014/main" id="{9ADD4397-FC9B-4D6E-8073-DAE79FE67A32}"/>
              </a:ext>
            </a:extLst>
          </p:cNvPr>
          <p:cNvSpPr txBox="1">
            <a:spLocks/>
          </p:cNvSpPr>
          <p:nvPr/>
        </p:nvSpPr>
        <p:spPr>
          <a:xfrm>
            <a:off x="1196697" y="3948852"/>
            <a:ext cx="4500984" cy="2329629"/>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gn="ctr" defTabSz="932563">
              <a:lnSpc>
                <a:spcPct val="120000"/>
              </a:lnSpc>
              <a:spcBef>
                <a:spcPts val="1223"/>
              </a:spcBef>
              <a:buClr>
                <a:srgbClr val="1A1A1A"/>
              </a:buClr>
              <a:buNone/>
            </a:pPr>
            <a:r>
              <a:rPr lang="zh-CN" altLang="en-US" sz="1961" b="1" dirty="0">
                <a:solidFill>
                  <a:srgbClr val="0078D4"/>
                </a:solidFill>
                <a:latin typeface="Segoe UI Semibold" panose="020B0702040204020203" pitchFamily="34" charset="0"/>
                <a:ea typeface="Microsoft YaHei" panose="020B0503020204020204" pitchFamily="34" charset="-122"/>
              </a:rPr>
              <a:t>选项卡配置</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已在清单中配置</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当选项卡添加到通道时显示</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显示应用清单中指定的网页</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收集信息</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调用指定 </a:t>
            </a:r>
            <a:r>
              <a:rPr lang="en-US" altLang="zh-CN" sz="1372" dirty="0" err="1">
                <a:solidFill>
                  <a:srgbClr val="1A1A1A"/>
                </a:solidFill>
                <a:latin typeface="Segoe UI" panose="020B0502040204020203" pitchFamily="34" charset="0"/>
                <a:ea typeface="Microsoft YaHei" panose="020B0503020204020204" pitchFamily="34" charset="-122"/>
              </a:rPr>
              <a:t>ContentUrl</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和实体 </a:t>
            </a:r>
            <a:r>
              <a:rPr lang="en-US" altLang="zh-CN" sz="1372" dirty="0">
                <a:solidFill>
                  <a:srgbClr val="1A1A1A"/>
                </a:solidFill>
                <a:latin typeface="Segoe UI" panose="020B0502040204020203" pitchFamily="34" charset="0"/>
                <a:ea typeface="Microsoft YaHei" panose="020B0503020204020204" pitchFamily="34" charset="-122"/>
              </a:rPr>
              <a:t>ID </a:t>
            </a:r>
            <a:r>
              <a:rPr lang="zh-CN" altLang="en-US" sz="1372" dirty="0">
                <a:solidFill>
                  <a:srgbClr val="1A1A1A"/>
                </a:solidFill>
                <a:latin typeface="Segoe UI" panose="020B0502040204020203" pitchFamily="34" charset="0"/>
                <a:ea typeface="Microsoft YaHei" panose="020B0503020204020204" pitchFamily="34" charset="-122"/>
              </a:rPr>
              <a:t>的 </a:t>
            </a:r>
            <a:r>
              <a:rPr lang="en-US" altLang="zh-CN" sz="1372"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setSettings</a:t>
            </a:r>
            <a:r>
              <a:rPr lang="en-US" altLang="zh-CN" sz="1372" dirty="0">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372"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endParaRPr>
          </a:p>
        </p:txBody>
      </p:sp>
      <p:sp>
        <p:nvSpPr>
          <p:cNvPr id="10" name="Text Placeholder 10">
            <a:extLst>
              <a:ext uri="{FF2B5EF4-FFF2-40B4-BE49-F238E27FC236}">
                <a16:creationId xmlns:a16="http://schemas.microsoft.com/office/drawing/2014/main" id="{1ABC125C-3960-4C74-8E40-8DFA59B6BC28}"/>
              </a:ext>
            </a:extLst>
          </p:cNvPr>
          <p:cNvSpPr txBox="1">
            <a:spLocks/>
          </p:cNvSpPr>
          <p:nvPr/>
        </p:nvSpPr>
        <p:spPr>
          <a:xfrm>
            <a:off x="7149528" y="3948852"/>
            <a:ext cx="4500984" cy="2677222"/>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gn="ctr" defTabSz="932563">
              <a:lnSpc>
                <a:spcPct val="120000"/>
              </a:lnSpc>
              <a:spcBef>
                <a:spcPts val="1223"/>
              </a:spcBef>
              <a:buClr>
                <a:srgbClr val="1A1A1A"/>
              </a:buClr>
              <a:buNone/>
            </a:pPr>
            <a:r>
              <a:rPr lang="zh-CN" altLang="en-US" sz="1961" b="1" dirty="0">
                <a:solidFill>
                  <a:srgbClr val="0078D4"/>
                </a:solidFill>
                <a:latin typeface="Segoe UI Semibold" panose="020B0702040204020203" pitchFamily="34" charset="0"/>
                <a:ea typeface="Microsoft YaHei" panose="020B0503020204020204" pitchFamily="34" charset="-122"/>
              </a:rPr>
              <a:t>选项卡内容</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在 </a:t>
            </a:r>
            <a:r>
              <a:rPr lang="en-US" altLang="zh-CN" sz="1372" dirty="0">
                <a:solidFill>
                  <a:srgbClr val="1A1A1A"/>
                </a:solidFill>
                <a:latin typeface="Segoe UI" panose="020B0502040204020203" pitchFamily="34" charset="0"/>
                <a:ea typeface="Microsoft YaHei" panose="020B0503020204020204" pitchFamily="34" charset="-122"/>
              </a:rPr>
              <a:t>IFRAME </a:t>
            </a:r>
            <a:r>
              <a:rPr lang="zh-CN" altLang="en-US" sz="1372" dirty="0">
                <a:solidFill>
                  <a:srgbClr val="1A1A1A"/>
                </a:solidFill>
                <a:latin typeface="Segoe UI" panose="020B0502040204020203" pitchFamily="34" charset="0"/>
                <a:ea typeface="Microsoft YaHei" panose="020B0503020204020204" pitchFamily="34" charset="-122"/>
              </a:rPr>
              <a:t>中渲染</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由配置页或清单指定的内容 </a:t>
            </a:r>
            <a:r>
              <a:rPr lang="en-US" altLang="zh-CN" sz="1372" dirty="0">
                <a:solidFill>
                  <a:srgbClr val="1A1A1A"/>
                </a:solidFill>
                <a:latin typeface="Segoe UI" panose="020B0502040204020203" pitchFamily="34" charset="0"/>
                <a:ea typeface="Microsoft YaHei" panose="020B0503020204020204" pitchFamily="34" charset="-122"/>
              </a:rPr>
              <a:t>URL</a:t>
            </a:r>
            <a:endParaRPr lang="zh-CN" altLang="en-US" sz="1372" dirty="0">
              <a:solidFill>
                <a:srgbClr val="1A1A1A"/>
              </a:solidFill>
              <a:latin typeface="Segoe UI" panose="020B0502040204020203" pitchFamily="34" charset="0"/>
              <a:ea typeface="Microsoft YaHei" panose="020B0503020204020204" pitchFamily="34" charset="-122"/>
            </a:endParaRP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检查 </a:t>
            </a:r>
            <a:r>
              <a:rPr lang="en-US" altLang="zh-CN" sz="1372" dirty="0" err="1">
                <a:solidFill>
                  <a:srgbClr val="1A1A1A"/>
                </a:solidFill>
                <a:latin typeface="Segoe UI" panose="020B0502040204020203" pitchFamily="34" charset="0"/>
                <a:ea typeface="Microsoft YaHei" panose="020B0503020204020204" pitchFamily="34" charset="-122"/>
              </a:rPr>
              <a:t>EntityId</a:t>
            </a:r>
            <a:r>
              <a:rPr lang="en-US" altLang="zh-CN" sz="1372" dirty="0">
                <a:solidFill>
                  <a:srgbClr val="1A1A1A"/>
                </a:solidFill>
                <a:latin typeface="Segoe UI" panose="020B0502040204020203" pitchFamily="34" charset="0"/>
                <a:ea typeface="Microsoft YaHei" panose="020B0503020204020204" pitchFamily="34" charset="-122"/>
              </a:rPr>
              <a:t> / </a:t>
            </a:r>
            <a:r>
              <a:rPr lang="en-US" altLang="zh-CN" sz="1372" dirty="0" err="1">
                <a:solidFill>
                  <a:srgbClr val="1A1A1A"/>
                </a:solidFill>
                <a:latin typeface="Segoe UI" panose="020B0502040204020203" pitchFamily="34" charset="0"/>
                <a:ea typeface="Microsoft YaHei" panose="020B0503020204020204" pitchFamily="34" charset="-122"/>
              </a:rPr>
              <a:t>SubEntityId</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的上下文</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根据 </a:t>
            </a:r>
            <a:r>
              <a:rPr lang="en-US" altLang="zh-CN" sz="1372" dirty="0">
                <a:solidFill>
                  <a:srgbClr val="1A1A1A"/>
                </a:solidFill>
                <a:latin typeface="Segoe UI" panose="020B0502040204020203" pitchFamily="34" charset="0"/>
                <a:ea typeface="Microsoft YaHei" panose="020B0503020204020204" pitchFamily="34" charset="-122"/>
              </a:rPr>
              <a:t>Entity / </a:t>
            </a:r>
            <a:r>
              <a:rPr lang="en-US" altLang="zh-CN" sz="1372" dirty="0" err="1">
                <a:solidFill>
                  <a:srgbClr val="1A1A1A"/>
                </a:solidFill>
                <a:latin typeface="Segoe UI" panose="020B0502040204020203" pitchFamily="34" charset="0"/>
                <a:ea typeface="Microsoft YaHei" panose="020B0503020204020204" pitchFamily="34" charset="-122"/>
              </a:rPr>
              <a:t>SubEntity</a:t>
            </a:r>
            <a:r>
              <a:rPr lang="en-US" altLang="zh-CN" sz="1372" dirty="0">
                <a:solidFill>
                  <a:srgbClr val="1A1A1A"/>
                </a:solidFill>
                <a:latin typeface="Segoe UI" panose="020B0502040204020203" pitchFamily="34" charset="0"/>
                <a:ea typeface="Microsoft YaHei" panose="020B0503020204020204" pitchFamily="34" charset="-122"/>
              </a:rPr>
              <a:t> / User </a:t>
            </a:r>
            <a:r>
              <a:rPr lang="zh-CN" altLang="en-US" sz="1372" dirty="0">
                <a:solidFill>
                  <a:srgbClr val="1A1A1A"/>
                </a:solidFill>
                <a:latin typeface="Segoe UI" panose="020B0502040204020203" pitchFamily="34" charset="0"/>
                <a:ea typeface="Microsoft YaHei" panose="020B0503020204020204" pitchFamily="34" charset="-122"/>
              </a:rPr>
              <a:t>检索状态</a:t>
            </a:r>
          </a:p>
        </p:txBody>
      </p:sp>
    </p:spTree>
    <p:extLst>
      <p:ext uri="{BB962C8B-B14F-4D97-AF65-F5344CB8AC3E}">
        <p14:creationId xmlns:p14="http://schemas.microsoft.com/office/powerpoint/2010/main" val="2557979130"/>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8"/>
            <a:ext cx="2051167" cy="1689693"/>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创建交互式对话机器人</a:t>
            </a:r>
          </a:p>
        </p:txBody>
      </p:sp>
      <p:sp>
        <p:nvSpPr>
          <p:cNvPr id="4" name="TextBox 3">
            <a:extLst>
              <a:ext uri="{FF2B5EF4-FFF2-40B4-BE49-F238E27FC236}">
                <a16:creationId xmlns:a16="http://schemas.microsoft.com/office/drawing/2014/main" id="{5351E263-BFC0-4F07-BA72-F241B7E603AA}"/>
              </a:ext>
            </a:extLst>
          </p:cNvPr>
          <p:cNvSpPr txBox="1"/>
          <p:nvPr/>
        </p:nvSpPr>
        <p:spPr>
          <a:xfrm>
            <a:off x="3458630" y="2795375"/>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中的机器人概述</a:t>
            </a:r>
            <a:r>
              <a:rPr lang="zh-CN" altLang="en-US" sz="980">
                <a:latin typeface="Calibri" panose="020F0502020204030204" pitchFamily="34" charset="0"/>
                <a:ea typeface="Microsoft YaHei" panose="020B0503020204020204" pitchFamily="34" charset="-122"/>
              </a:rPr>
              <a:t> </a:t>
            </a:r>
          </a:p>
          <a:p>
            <a:pPr marL="336145" indent="-336145" defTabSz="914367"/>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通道和群聊中的机器人</a:t>
            </a:r>
          </a:p>
          <a:p>
            <a:pPr marL="336145" indent="-336145" defTabSz="914367"/>
            <a:r>
              <a:rPr lang="zh-CN" altLang="en-US" sz="2745">
                <a:latin typeface="Calibri" panose="020F0502020204030204" pitchFamily="34" charset="0"/>
                <a:ea typeface="Microsoft YaHei" panose="020B0503020204020204" pitchFamily="34" charset="-122"/>
              </a:rPr>
              <a:t>来自机器人的主动消息</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2578650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中的机器人概述 </a:t>
            </a:r>
          </a:p>
        </p:txBody>
      </p:sp>
      <p:pic>
        <p:nvPicPr>
          <p:cNvPr id="2" name="Picture 1" descr="包含两条水平线和两条垂直弧线的地球仪图标">
            <a:extLst>
              <a:ext uri="{FF2B5EF4-FFF2-40B4-BE49-F238E27FC236}">
                <a16:creationId xmlns:a16="http://schemas.microsoft.com/office/drawing/2014/main" id="{0A7B6F5E-2139-4D1F-A95A-2860E69ADCB2}"/>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4679993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280727"/>
            <a:ext cx="11018520" cy="430826"/>
          </a:xfrm>
        </p:spPr>
        <p:txBody>
          <a:bodyPr/>
          <a:lstStyle/>
          <a:p>
            <a:r>
              <a:rPr lang="en-US" altLang="zh-CN" b="1">
                <a:latin typeface="Segoe UI Semibold" panose="020B0702040204020203" pitchFamily="34" charset="0"/>
                <a:ea typeface="Microsoft YaHei" panose="020B0503020204020204" pitchFamily="34" charset="-122"/>
              </a:rPr>
              <a:t>Teams </a:t>
            </a:r>
            <a:r>
              <a:rPr lang="zh-CN" altLang="en-US" b="1">
                <a:latin typeface="Segoe UI Semibold" panose="020B0702040204020203" pitchFamily="34" charset="0"/>
                <a:ea typeface="Microsoft YaHei" panose="020B0503020204020204" pitchFamily="34" charset="-122"/>
              </a:rPr>
              <a:t>中的机器人概述</a:t>
            </a:r>
            <a:endParaRPr lang="zh-CN" altLang="en-US" b="1" dirty="0">
              <a:latin typeface="Segoe UI Semibold" panose="020B07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8" y="993522"/>
            <a:ext cx="5495901" cy="4330854"/>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机器人是用户以对话方式与之互动的</a:t>
            </a:r>
            <a:b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用户可以输入文本或图形或使用语音</a:t>
            </a:r>
          </a:p>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用户和机器人之间的每一次互动</a:t>
            </a:r>
            <a:br>
              <a:rPr lang="zh-CN" altLang="en-US" dirty="0">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都会产生一个活动对象</a:t>
            </a:r>
          </a:p>
          <a:p>
            <a:pPr defTabSz="932563">
              <a:spcBef>
                <a:spcPts val="1765"/>
              </a:spcBef>
              <a:buSzPct val="90000"/>
            </a:pP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Bot Framework Service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在用户通道和机器人之间发送活动对象</a:t>
            </a: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5671" y="993522"/>
            <a:ext cx="5408283" cy="4330854"/>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0242" name="Picture 2" descr="用户在 Microsoft Teams 中名为“聊天”的选项卡中与机器人进行互动。机器人将一张卡片作为消息发送，用户阅读。在选择卡片内的一个按钮后，卡片会更新以显示由用户填写的输入字段">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8748" y="1623047"/>
            <a:ext cx="5082132" cy="290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206842"/>
            <a:ext cx="11018520" cy="430826"/>
          </a:xfrm>
        </p:spPr>
        <p:txBody>
          <a:bodyPr/>
          <a:lstStyle/>
          <a:p>
            <a:r>
              <a:rPr lang="zh-CN" altLang="en-US" b="1" dirty="0">
                <a:latin typeface="Segoe UI Semibold" panose="020B0702040204020203" pitchFamily="34" charset="0"/>
                <a:ea typeface="Microsoft YaHei" panose="020B0503020204020204" pitchFamily="34" charset="-122"/>
              </a:rPr>
              <a:t>机器人最好处理哪些任务？</a:t>
            </a:r>
          </a:p>
        </p:txBody>
      </p:sp>
      <p:sp>
        <p:nvSpPr>
          <p:cNvPr id="4" name="TextBox 3" descr="Icon of a document">
            <a:extLst>
              <a:ext uri="{FF2B5EF4-FFF2-40B4-BE49-F238E27FC236}">
                <a16:creationId xmlns:a16="http://schemas.microsoft.com/office/drawing/2014/main" id="{032BF8C6-5FEB-41F8-B7F6-CF7FFBFAE7EF}"/>
              </a:ext>
            </a:extLst>
          </p:cNvPr>
          <p:cNvSpPr txBox="1"/>
          <p:nvPr/>
        </p:nvSpPr>
        <p:spPr>
          <a:xfrm>
            <a:off x="571160" y="851187"/>
            <a:ext cx="11049681" cy="301749"/>
          </a:xfrm>
          <a:prstGeom prst="rect">
            <a:avLst/>
          </a:prstGeom>
          <a:noFill/>
        </p:spPr>
        <p:txBody>
          <a:bodyPr wrap="square" lIns="0" tIns="0" rIns="0" bIns="0" rtlCol="0">
            <a:spAutoFit/>
          </a:bodyPr>
          <a:lstStyle/>
          <a:p>
            <a:pPr defTabSz="914367"/>
            <a:r>
              <a:rPr lang="en-US" altLang="zh-CN" sz="1961" b="1">
                <a:solidFill>
                  <a:srgbClr val="0078D4"/>
                </a:solidFill>
                <a:latin typeface="Segoe UI Semibold" panose="020B0702040204020203" pitchFamily="34" charset="0"/>
                <a:ea typeface="Microsoft YaHei" panose="020B0503020204020204" pitchFamily="34" charset="-122"/>
              </a:rPr>
              <a:t>Teams </a:t>
            </a:r>
            <a:r>
              <a:rPr lang="zh-CN" altLang="en-US" sz="1961" b="1">
                <a:solidFill>
                  <a:srgbClr val="0078D4"/>
                </a:solidFill>
                <a:latin typeface="Segoe UI Semibold" panose="020B0702040204020203" pitchFamily="34" charset="0"/>
                <a:ea typeface="Microsoft YaHei" panose="020B0503020204020204" pitchFamily="34" charset="-122"/>
              </a:rPr>
              <a:t>应用中的对话机器人允许用户通过文本、互动卡片和任务模块与 </a:t>
            </a:r>
            <a:r>
              <a:rPr lang="en-US" altLang="zh-CN" sz="1961" b="1">
                <a:solidFill>
                  <a:srgbClr val="0078D4"/>
                </a:solidFill>
                <a:latin typeface="Segoe UI Semibold" panose="020B0702040204020203" pitchFamily="34" charset="0"/>
                <a:ea typeface="Microsoft YaHei" panose="020B0503020204020204" pitchFamily="34" charset="-122"/>
              </a:rPr>
              <a:t>Web </a:t>
            </a:r>
            <a:r>
              <a:rPr lang="zh-CN" altLang="en-US" sz="1961" b="1">
                <a:solidFill>
                  <a:srgbClr val="0078D4"/>
                </a:solidFill>
                <a:latin typeface="Segoe UI Semibold" panose="020B0702040204020203" pitchFamily="34" charset="0"/>
                <a:ea typeface="Microsoft YaHei" panose="020B0503020204020204" pitchFamily="34" charset="-122"/>
              </a:rPr>
              <a:t>服务互动</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2E7600E9-45C4-4693-A331-59583C6466D3}"/>
              </a:ext>
            </a:extLst>
          </p:cNvPr>
          <p:cNvSpPr txBox="1"/>
          <p:nvPr/>
        </p:nvSpPr>
        <p:spPr>
          <a:xfrm>
            <a:off x="586741" y="1543404"/>
            <a:ext cx="9627186" cy="3982788"/>
          </a:xfrm>
          <a:prstGeom prst="rect">
            <a:avLst/>
          </a:prstGeom>
          <a:noFill/>
        </p:spPr>
        <p:txBody>
          <a:bodyPr wrap="square" lIns="0" tIns="0" rIns="0" bIns="0" rtlCol="0" anchor="t">
            <a:spAutoFit/>
          </a:bodyPr>
          <a:lstStyle/>
          <a:p>
            <a:pPr defTabSz="914367">
              <a:spcAft>
                <a:spcPts val="1176"/>
              </a:spcAft>
            </a:pPr>
            <a:r>
              <a:rPr lang="zh-CN" altLang="en-US" sz="1961" b="1" dirty="0">
                <a:solidFill>
                  <a:srgbClr val="1A1A1A"/>
                </a:solidFill>
                <a:latin typeface="Segoe UI Semibold" panose="020B0702040204020203" pitchFamily="34" charset="0"/>
                <a:ea typeface="Microsoft YaHei" panose="020B0503020204020204" pitchFamily="34" charset="-122"/>
              </a:rPr>
              <a:t>对话类型：</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在通道中：</a:t>
            </a:r>
            <a:r>
              <a:rPr lang="zh-CN" altLang="en-US" sz="1765" dirty="0">
                <a:solidFill>
                  <a:srgbClr val="1A1A1A"/>
                </a:solidFill>
                <a:latin typeface="Segoe UI" panose="020B0502040204020203" pitchFamily="34" charset="0"/>
                <a:ea typeface="Microsoft YaHei" panose="020B0503020204020204" pitchFamily="34" charset="-122"/>
              </a:rPr>
              <a:t>多人之间的线程对话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个人互动需要简洁明了；限制多轮互动</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机器人可以访问直接 </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提及它们的对话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非常适合通知、投票</a:t>
            </a:r>
            <a:r>
              <a:rPr lang="en-US" altLang="zh-CN" sz="1568" dirty="0">
                <a:solidFill>
                  <a:srgbClr val="1A1A1A"/>
                </a:solidFill>
                <a:latin typeface="Segoe UI" panose="020B0502040204020203" pitchFamily="34" charset="0"/>
                <a:ea typeface="Microsoft YaHei" panose="020B0503020204020204" pitchFamily="34" charset="-122"/>
              </a:rPr>
              <a:t>/</a:t>
            </a:r>
            <a:r>
              <a:rPr lang="zh-CN" altLang="en-US" sz="1568" dirty="0">
                <a:solidFill>
                  <a:srgbClr val="1A1A1A"/>
                </a:solidFill>
                <a:latin typeface="Segoe UI" panose="020B0502040204020203" pitchFamily="34" charset="0"/>
                <a:ea typeface="Microsoft YaHei" panose="020B0503020204020204" pitchFamily="34" charset="-122"/>
              </a:rPr>
              <a:t>调查以及具有单一请求</a:t>
            </a:r>
            <a:r>
              <a:rPr lang="en-US" altLang="zh-CN" sz="1568" dirty="0">
                <a:solidFill>
                  <a:srgbClr val="1A1A1A"/>
                </a:solidFill>
                <a:latin typeface="Segoe UI" panose="020B0502040204020203" pitchFamily="34" charset="0"/>
                <a:ea typeface="Microsoft YaHei" panose="020B0503020204020204" pitchFamily="34" charset="-122"/>
              </a:rPr>
              <a:t>/</a:t>
            </a:r>
            <a:r>
              <a:rPr lang="zh-CN" altLang="en-US" sz="1568" dirty="0">
                <a:solidFill>
                  <a:srgbClr val="1A1A1A"/>
                </a:solidFill>
                <a:latin typeface="Segoe UI" panose="020B0502040204020203" pitchFamily="34" charset="0"/>
                <a:ea typeface="Microsoft YaHei" panose="020B0503020204020204" pitchFamily="34" charset="-122"/>
              </a:rPr>
              <a:t>响应周期的互动</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在群聊中</a:t>
            </a:r>
            <a:r>
              <a:rPr lang="zh-CN" altLang="en-US" sz="1765" b="1"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三个或更多人之间的非线程对话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机器人可以访问直接 </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提及它们的对话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适用于类似通道机器人的场景</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在一对一聊天中</a:t>
            </a:r>
            <a:r>
              <a:rPr lang="zh-CN" altLang="en-US" sz="1765" b="1"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与单个用户的交互</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多种场景：问答、记笔记、在其他系统中启动工作流的机器人等。</a:t>
            </a:r>
          </a:p>
        </p:txBody>
      </p:sp>
    </p:spTree>
    <p:extLst>
      <p:ext uri="{BB962C8B-B14F-4D97-AF65-F5344CB8AC3E}">
        <p14:creationId xmlns:p14="http://schemas.microsoft.com/office/powerpoint/2010/main" val="22174956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1782-ADD3-B145-8AD8-689888FECA55}"/>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开发对话机器人</a:t>
            </a:r>
          </a:p>
        </p:txBody>
      </p:sp>
      <p:sp>
        <p:nvSpPr>
          <p:cNvPr id="3" name="Content Placeholder 2">
            <a:extLst>
              <a:ext uri="{FF2B5EF4-FFF2-40B4-BE49-F238E27FC236}">
                <a16:creationId xmlns:a16="http://schemas.microsoft.com/office/drawing/2014/main" id="{143E56BF-B8CE-F148-A36B-4096B0DD45CC}"/>
              </a:ext>
            </a:extLst>
          </p:cNvPr>
          <p:cNvSpPr>
            <a:spLocks noGrp="1"/>
          </p:cNvSpPr>
          <p:nvPr>
            <p:ph type="body" sz="quarter" idx="10"/>
          </p:nvPr>
        </p:nvSpPr>
        <p:spPr>
          <a:xfrm>
            <a:off x="584201" y="1435780"/>
            <a:ext cx="11373466" cy="2523768"/>
          </a:xfrm>
        </p:spPr>
        <p:txBody>
          <a:bodyPr/>
          <a:lstStyle/>
          <a:p>
            <a:pPr marL="0" indent="0">
              <a:buNone/>
            </a:pPr>
            <a:r>
              <a:rPr lang="zh-CN" altLang="en-US">
                <a:latin typeface="Segoe UI" panose="020B0502040204020203" pitchFamily="34" charset="0"/>
                <a:ea typeface="Microsoft YaHei" panose="020B0503020204020204" pitchFamily="34" charset="-122"/>
              </a:rPr>
              <a:t>为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创建对话机器人需要进行以下操作：</a:t>
            </a:r>
          </a:p>
          <a:p>
            <a:endParaRPr lang="zh-CN" altLang="en-US">
              <a:latin typeface="Segoe UI" panose="020B0502040204020203" pitchFamily="34" charset="0"/>
              <a:ea typeface="Microsoft YaHei" panose="020B0503020204020204" pitchFamily="34" charset="-122"/>
            </a:endParaRPr>
          </a:p>
          <a:p>
            <a:pPr marL="342834" indent="-342834"/>
            <a:r>
              <a:rPr lang="zh-CN" altLang="en-US">
                <a:latin typeface="Segoe UI" panose="020B0502040204020203" pitchFamily="34" charset="0"/>
                <a:ea typeface="Microsoft YaHei" panose="020B0503020204020204" pitchFamily="34" charset="-122"/>
              </a:rPr>
              <a:t>自定义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服务</a:t>
            </a:r>
          </a:p>
          <a:p>
            <a:pPr marL="342834" indent="-342834"/>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Bot Framework </a:t>
            </a:r>
            <a:r>
              <a:rPr lang="zh-CN" altLang="en-US">
                <a:latin typeface="Segoe UI" panose="020B0502040204020203" pitchFamily="34" charset="0"/>
                <a:ea typeface="Microsoft YaHei" panose="020B0503020204020204" pitchFamily="34" charset="-122"/>
              </a:rPr>
              <a:t>将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服务注册为机器人</a:t>
            </a:r>
          </a:p>
          <a:p>
            <a:pPr marL="342834" indent="-342834"/>
            <a:r>
              <a:rPr lang="zh-CN" altLang="en-US">
                <a:latin typeface="Segoe UI" panose="020B0502040204020203" pitchFamily="34" charset="0"/>
                <a:ea typeface="Microsoft YaHei" panose="020B0503020204020204" pitchFamily="34" charset="-122"/>
              </a:rPr>
              <a:t>创建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应用清单和应用包</a:t>
            </a:r>
          </a:p>
          <a:p>
            <a:pPr marL="342834" indent="-342834"/>
            <a:r>
              <a:rPr lang="zh-CN" altLang="en-US">
                <a:latin typeface="Segoe UI" panose="020B0502040204020203" pitchFamily="34" charset="0"/>
                <a:ea typeface="Microsoft YaHei" panose="020B0503020204020204" pitchFamily="34" charset="-122"/>
              </a:rPr>
              <a:t>将应用包上传到 </a:t>
            </a:r>
            <a:r>
              <a:rPr lang="en-US" altLang="zh-CN">
                <a:latin typeface="Segoe UI" panose="020B0502040204020203" pitchFamily="34" charset="0"/>
                <a:ea typeface="Microsoft YaHei" panose="020B0503020204020204" pitchFamily="34" charset="-122"/>
              </a:rPr>
              <a:t>Microsoft Teams</a:t>
            </a:r>
            <a:endParaRPr lang="zh-CN" altLang="en-US">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988181703"/>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机器人对话基本原理</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68049" y="1408933"/>
            <a:ext cx="11038735" cy="3981035"/>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消息内容</a:t>
            </a:r>
          </a:p>
          <a:p>
            <a:pPr marL="336145" indent="-336145" defTabSz="932563">
              <a:spcBef>
                <a:spcPts val="1176"/>
              </a:spcBef>
              <a:buSzPct val="90000"/>
              <a:buFont typeface="Arial" panose="020B0604020202020204" pitchFamily="34" charset="0"/>
              <a:buChar char="•"/>
            </a:pP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对象类型</a:t>
            </a:r>
            <a:r>
              <a:rPr lang="en-US" altLang="zh-CN"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messageType</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：消息</a:t>
            </a:r>
          </a:p>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接收消息</a:t>
            </a:r>
          </a:p>
          <a:p>
            <a:pPr marL="336145" indent="-336145" defTabSz="932563">
              <a:spcBef>
                <a:spcPts val="1176"/>
              </a:spcBef>
              <a:buSzPct val="90000"/>
              <a:buFont typeface="Arial" panose="020B0604020202020204" pitchFamily="34" charset="0"/>
              <a:buChar cha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对象的</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文本</a:t>
            </a:r>
          </a:p>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发送消息</a:t>
            </a:r>
          </a:p>
          <a:p>
            <a:pPr marL="336145" indent="-336145" defTabSz="932563">
              <a:spcBef>
                <a:spcPts val="1176"/>
              </a:spcBef>
              <a:buSzPct val="90000"/>
              <a:buFont typeface="Arial" panose="020B0604020202020204" pitchFamily="34" charset="0"/>
              <a:buChar cha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指定你要作为活动发送的字符串。  使用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Turn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上下文对象的 </a:t>
            </a:r>
            <a:r>
              <a:rPr lang="en-US" altLang="zh-CN"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SendActivity()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方法发送单个消息响应。</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8368123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什么是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应用？</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318642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中的对话机器人</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创建对话机器人</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75685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通道和群聊中的机器人</a:t>
            </a:r>
          </a:p>
        </p:txBody>
      </p:sp>
      <p:pic>
        <p:nvPicPr>
          <p:cNvPr id="2" name="Picture 1" descr="包含两条水平线和两条垂直弧线的地球仪图标">
            <a:extLst>
              <a:ext uri="{FF2B5EF4-FFF2-40B4-BE49-F238E27FC236}">
                <a16:creationId xmlns:a16="http://schemas.microsoft.com/office/drawing/2014/main" id="{CF58D6EF-51DF-4DF3-89B8-2DF3E6CBBF4B}"/>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163289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F0F6-44AF-B847-8B54-E4DA43170A25}"/>
              </a:ext>
            </a:extLst>
          </p:cNvPr>
          <p:cNvSpPr>
            <a:spLocks noGrp="1"/>
          </p:cNvSpPr>
          <p:nvPr>
            <p:ph type="title"/>
          </p:nvPr>
        </p:nvSpPr>
        <p:spPr>
          <a:xfrm>
            <a:off x="588263" y="288936"/>
            <a:ext cx="11018520" cy="430826"/>
          </a:xfrm>
        </p:spPr>
        <p:txBody>
          <a:bodyPr>
            <a:normAutofit/>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中的对话机器人</a:t>
            </a:r>
          </a:p>
        </p:txBody>
      </p:sp>
      <p:sp>
        <p:nvSpPr>
          <p:cNvPr id="3" name="Content Placeholder 2">
            <a:extLst>
              <a:ext uri="{FF2B5EF4-FFF2-40B4-BE49-F238E27FC236}">
                <a16:creationId xmlns:a16="http://schemas.microsoft.com/office/drawing/2014/main" id="{9786840F-B58A-594F-8D98-23E95C3E9235}"/>
              </a:ext>
            </a:extLst>
          </p:cNvPr>
          <p:cNvSpPr>
            <a:spLocks noGrp="1"/>
          </p:cNvSpPr>
          <p:nvPr>
            <p:ph type="body" sz="quarter" idx="10"/>
          </p:nvPr>
        </p:nvSpPr>
        <p:spPr>
          <a:xfrm>
            <a:off x="584201" y="1020365"/>
            <a:ext cx="4406253" cy="4912650"/>
          </a:xfrm>
        </p:spPr>
        <p:txBody>
          <a:bodyPr>
            <a:normAutofit/>
          </a:bodyPr>
          <a:lstStyle/>
          <a:p>
            <a:pPr marL="0" indent="0" algn="just">
              <a:buNone/>
            </a:pP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会向你的机器人发送通知，通知你的机器人活动范围内发生的事件。</a:t>
            </a:r>
          </a:p>
          <a:p>
            <a:pPr marL="0" indent="0" algn="just">
              <a:buNone/>
            </a:pPr>
            <a:endParaRPr lang="zh-CN" altLang="en-US" dirty="0">
              <a:latin typeface="Segoe UI" panose="020B0502040204020203" pitchFamily="34" charset="0"/>
              <a:ea typeface="Microsoft YaHei" panose="020B0503020204020204" pitchFamily="34" charset="-122"/>
            </a:endParaRPr>
          </a:p>
          <a:p>
            <a:pPr marL="0" indent="0" algn="just">
              <a:buNone/>
            </a:pPr>
            <a:r>
              <a:rPr lang="zh-CN" altLang="en-US" dirty="0">
                <a:latin typeface="Segoe UI" panose="020B0502040204020203" pitchFamily="34" charset="0"/>
                <a:ea typeface="Microsoft YaHei" panose="020B0503020204020204" pitchFamily="34" charset="-122"/>
              </a:rPr>
              <a:t>示例场景：</a:t>
            </a:r>
          </a:p>
          <a:p>
            <a:pPr marL="342834" indent="-342834" algn="just"/>
            <a:r>
              <a:rPr lang="zh-CN" altLang="en-US" dirty="0">
                <a:latin typeface="Segoe UI" panose="020B0502040204020203" pitchFamily="34" charset="0"/>
                <a:ea typeface="Microsoft YaHei" panose="020B0503020204020204" pitchFamily="34" charset="-122"/>
              </a:rPr>
              <a:t>当你的机器人被添加到团队中时，触发欢迎消息</a:t>
            </a:r>
          </a:p>
          <a:p>
            <a:pPr marL="342834" indent="-342834" algn="just"/>
            <a:r>
              <a:rPr lang="zh-CN" altLang="en-US" dirty="0">
                <a:latin typeface="Segoe UI" panose="020B0502040204020203" pitchFamily="34" charset="0"/>
                <a:ea typeface="Microsoft YaHei" panose="020B0503020204020204" pitchFamily="34" charset="-122"/>
              </a:rPr>
              <a:t>在添加或删除新团队成员时触发欢迎消息</a:t>
            </a:r>
          </a:p>
          <a:p>
            <a:pPr marL="342834" indent="-342834" algn="just"/>
            <a:r>
              <a:rPr lang="zh-CN" altLang="en-US" dirty="0">
                <a:latin typeface="Segoe UI" panose="020B0502040204020203" pitchFamily="34" charset="0"/>
                <a:ea typeface="Microsoft YaHei" panose="020B0503020204020204" pitchFamily="34" charset="-122"/>
              </a:rPr>
              <a:t>在创建</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重命名</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删除通道时触发通知</a:t>
            </a:r>
          </a:p>
          <a:p>
            <a:pPr marL="342834" indent="-342834" algn="just"/>
            <a:r>
              <a:rPr lang="zh-CN" altLang="en-US" dirty="0">
                <a:latin typeface="Segoe UI" panose="020B0502040204020203" pitchFamily="34" charset="0"/>
                <a:ea typeface="Microsoft YaHei" panose="020B0503020204020204" pitchFamily="34" charset="-122"/>
              </a:rPr>
              <a:t>当机器人的某一条消息得到用户点赞时</a:t>
            </a:r>
          </a:p>
          <a:p>
            <a:pPr algn="just"/>
            <a:endParaRPr lang="zh-CN" altLang="en-US" dirty="0">
              <a:latin typeface="Segoe UI" panose="020B0502040204020203" pitchFamily="34" charset="0"/>
              <a:ea typeface="Microsoft YaHei" panose="020B0503020204020204" pitchFamily="34" charset="-122"/>
            </a:endParaRPr>
          </a:p>
        </p:txBody>
      </p:sp>
      <p:sp>
        <p:nvSpPr>
          <p:cNvPr id="6" name="New shape">
            <a:extLst>
              <a:ext uri="{FF2B5EF4-FFF2-40B4-BE49-F238E27FC236}">
                <a16:creationId xmlns:a16="http://schemas.microsoft.com/office/drawing/2014/main" id="{8E00FCB2-3FA1-4C85-9773-DAE64996707E}"/>
              </a:ext>
              <a:ext uri="{C183D7F6-B498-43B3-948B-1728B52AA6E4}">
                <adec:decorative xmlns:adec="http://schemas.microsoft.com/office/drawing/2017/decorative" val="1"/>
              </a:ext>
            </a:extLst>
          </p:cNvPr>
          <p:cNvSpPr/>
          <p:nvPr/>
        </p:nvSpPr>
        <p:spPr>
          <a:xfrm>
            <a:off x="5602656" y="1460012"/>
            <a:ext cx="6004128" cy="415823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372">
                <a:solidFill>
                  <a:srgbClr val="0000FF"/>
                </a:solidFill>
                <a:latin typeface="Segoe UI" panose="020B0502040204020203" pitchFamily="34" charset="0"/>
                <a:ea typeface="Microsoft YaHei" panose="020B0503020204020204" pitchFamily="34" charset="-122"/>
              </a:rPr>
              <a:t>export</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class</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ConvoBot </a:t>
            </a:r>
            <a:r>
              <a:rPr lang="en-US" altLang="zh-CN" sz="1372">
                <a:solidFill>
                  <a:srgbClr val="0000FF"/>
                </a:solidFill>
                <a:latin typeface="Segoe UI" panose="020B0502040204020203" pitchFamily="34" charset="0"/>
                <a:ea typeface="Microsoft YaHei" panose="020B0503020204020204" pitchFamily="34" charset="-122"/>
              </a:rPr>
              <a:t>extends</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TeamsActivityHandler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constructor</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super</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this</a:t>
            </a:r>
            <a:r>
              <a:rPr lang="en-US" altLang="zh-CN" sz="1372">
                <a:solidFill>
                  <a:srgbClr val="000000"/>
                </a:solidFill>
                <a:latin typeface="Segoe UI" panose="020B0502040204020203" pitchFamily="34" charset="0"/>
                <a:ea typeface="Microsoft YaHei" panose="020B0503020204020204" pitchFamily="34" charset="-122"/>
              </a:rPr>
              <a:t>.onReactionsAdded(async (context: </a:t>
            </a:r>
            <a:r>
              <a:rPr lang="en-US" altLang="zh-CN" sz="1372">
                <a:solidFill>
                  <a:srgbClr val="2B91AF"/>
                </a:solidFill>
                <a:latin typeface="Segoe UI" panose="020B0502040204020203" pitchFamily="34" charset="0"/>
                <a:ea typeface="Microsoft YaHei" panose="020B0503020204020204" pitchFamily="34" charset="-122"/>
              </a:rPr>
              <a:t>TurnContext</a:t>
            </a:r>
            <a:r>
              <a:rPr lang="en-US" altLang="zh-CN" sz="1372">
                <a:solidFill>
                  <a:srgbClr val="000000"/>
                </a:solidFill>
                <a:latin typeface="Segoe UI" panose="020B0502040204020203" pitchFamily="34" charset="0"/>
                <a:ea typeface="Microsoft YaHei" panose="020B0503020204020204" pitchFamily="34" charset="-122"/>
              </a:rPr>
              <a:t>, next: () =&gt; Promise&lt;</a:t>
            </a:r>
            <a:r>
              <a:rPr lang="en-US" altLang="zh-CN" sz="1372">
                <a:solidFill>
                  <a:srgbClr val="0000FF"/>
                </a:solidFill>
                <a:latin typeface="Segoe UI" panose="020B0502040204020203" pitchFamily="34" charset="0"/>
                <a:ea typeface="Microsoft YaHei" panose="020B0503020204020204" pitchFamily="34" charset="-122"/>
              </a:rPr>
              <a:t>void</a:t>
            </a:r>
            <a:r>
              <a:rPr lang="en-US" altLang="zh-CN" sz="1372">
                <a:solidFill>
                  <a:srgbClr val="000000"/>
                </a:solidFill>
                <a:latin typeface="Segoe UI" panose="020B0502040204020203" pitchFamily="34" charset="0"/>
                <a:ea typeface="Microsoft YaHei" panose="020B0503020204020204" pitchFamily="34" charset="-122"/>
              </a:rPr>
              <a:t>&gt;) =&gt;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if</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r>
              <a:rPr lang="en-US" altLang="zh-CN" sz="1372">
                <a:solidFill>
                  <a:srgbClr val="000000"/>
                </a:solidFill>
                <a:highlight>
                  <a:srgbClr val="FFFF00"/>
                </a:highlight>
                <a:latin typeface="Segoe UI" panose="020B0502040204020203" pitchFamily="34" charset="0"/>
                <a:ea typeface="Microsoft YaHei" panose="020B0503020204020204" pitchFamily="34" charset="-122"/>
              </a:rPr>
              <a:t>context.activity.reactionsAdded</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context.activity.reactionsAdded.forEach(async (reaction) =&gt;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if</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(reaction.type === </a:t>
            </a:r>
            <a:r>
              <a:rPr lang="en-US" altLang="zh-CN" sz="1372">
                <a:solidFill>
                  <a:srgbClr val="A31515"/>
                </a:solidFill>
                <a:latin typeface="Segoe UI" panose="020B0502040204020203" pitchFamily="34" charset="0"/>
                <a:ea typeface="Microsoft YaHei" panose="020B0503020204020204" pitchFamily="34" charset="-122"/>
              </a:rPr>
              <a:t>'like'</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await context.sendActivity(</a:t>
            </a:r>
            <a:r>
              <a:rPr lang="en-US" altLang="zh-CN" sz="1372">
                <a:solidFill>
                  <a:srgbClr val="A31515"/>
                </a:solidFill>
                <a:latin typeface="Segoe UI" panose="020B0502040204020203" pitchFamily="34" charset="0"/>
                <a:ea typeface="Microsoft YaHei" panose="020B0503020204020204" pitchFamily="34" charset="-122"/>
              </a:rPr>
              <a:t>`Thank you!`</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await next();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372">
                <a:solidFill>
                  <a:srgbClr val="000000"/>
                </a:solidFill>
                <a:latin typeface="Segoe UI" panose="020B0502040204020203" pitchFamily="34" charset="0"/>
                <a:ea typeface="Microsoft YaHei" panose="020B0503020204020204" pitchFamily="34" charset="-122"/>
              </a:rPr>
              <a:t>}</a:t>
            </a:r>
            <a:endParaRPr lang="en-US" altLang="zh-CN" sz="1372"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42A3BAB6-89AD-49C9-A252-D64FBE875F5B}"/>
              </a:ext>
              <a:ext uri="{C183D7F6-B498-43B3-948B-1728B52AA6E4}">
                <adec:decorative xmlns:adec="http://schemas.microsoft.com/office/drawing/2017/decorative" val="1"/>
              </a:ext>
            </a:extLst>
          </p:cNvPr>
          <p:cNvSpPr/>
          <p:nvPr/>
        </p:nvSpPr>
        <p:spPr>
          <a:xfrm>
            <a:off x="5602656" y="1099022"/>
            <a:ext cx="6004128" cy="36207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TypeScript</a:t>
            </a:r>
            <a:endParaRPr lang="en-US" altLang="zh-CN"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3253545"/>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AB5F2-84E0-497E-8AE8-E053554CBA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的机器人进行通道和群组聊天对话</a:t>
            </a:r>
          </a:p>
        </p:txBody>
      </p:sp>
      <p:sp>
        <p:nvSpPr>
          <p:cNvPr id="5" name="Text Placeholder 4">
            <a:extLst>
              <a:ext uri="{FF2B5EF4-FFF2-40B4-BE49-F238E27FC236}">
                <a16:creationId xmlns:a16="http://schemas.microsoft.com/office/drawing/2014/main" id="{5F10B17B-0627-4584-9D07-1E84EE5D946B}"/>
              </a:ext>
            </a:extLst>
          </p:cNvPr>
          <p:cNvSpPr>
            <a:spLocks noGrp="1"/>
          </p:cNvSpPr>
          <p:nvPr>
            <p:ph type="body" sz="quarter" idx="10"/>
          </p:nvPr>
        </p:nvSpPr>
        <p:spPr>
          <a:xfrm>
            <a:off x="586740" y="1239006"/>
            <a:ext cx="11018520" cy="5047536"/>
          </a:xfrm>
        </p:spPr>
        <p:txBody>
          <a:bodyPr/>
          <a:lstStyle/>
          <a:p>
            <a:pPr marL="0" indent="0">
              <a:buNone/>
            </a:pPr>
            <a:r>
              <a:rPr lang="zh-CN" altLang="en-US" b="0" i="0">
                <a:solidFill>
                  <a:srgbClr val="171717"/>
                </a:solidFill>
                <a:effectLst/>
                <a:latin typeface="Segoe UI" panose="020B0502040204020203" pitchFamily="34" charset="0"/>
                <a:ea typeface="Microsoft YaHei" panose="020B0503020204020204" pitchFamily="34" charset="-122"/>
              </a:rPr>
              <a:t>通过向你的机器人添加团队或群聊范围，它可以安装在团队或群聊中。 这允许对话的所有成员通过 </a:t>
            </a:r>
            <a:r>
              <a:rPr lang="en-US" altLang="zh-CN" b="0" i="0">
                <a:solidFill>
                  <a:srgbClr val="171717"/>
                </a:solidFill>
                <a:effectLst/>
                <a:latin typeface="Segoe UI" panose="020B0502040204020203" pitchFamily="34" charset="0"/>
                <a:ea typeface="Microsoft YaHei" panose="020B0503020204020204" pitchFamily="34" charset="-122"/>
              </a:rPr>
              <a:t>@</a:t>
            </a:r>
            <a:r>
              <a:rPr lang="zh-CN" altLang="en-US" b="0" i="0">
                <a:solidFill>
                  <a:srgbClr val="171717"/>
                </a:solidFill>
                <a:effectLst/>
                <a:latin typeface="Segoe UI" panose="020B0502040204020203" pitchFamily="34" charset="0"/>
                <a:ea typeface="Microsoft YaHei" panose="020B0503020204020204" pitchFamily="34" charset="-122"/>
              </a:rPr>
              <a:t>提及你的机器人来与其互动。</a:t>
            </a: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r>
              <a:rPr lang="zh-CN" altLang="en-US">
                <a:solidFill>
                  <a:srgbClr val="171717"/>
                </a:solidFill>
                <a:latin typeface="Segoe UI" panose="020B0502040204020203" pitchFamily="34" charset="0"/>
                <a:ea typeface="Microsoft YaHei" panose="020B0503020204020204" pitchFamily="34" charset="-122"/>
              </a:rPr>
              <a:t>与 </a:t>
            </a:r>
            <a:r>
              <a:rPr lang="en-US" altLang="zh-CN">
                <a:solidFill>
                  <a:srgbClr val="171717"/>
                </a:solidFill>
                <a:latin typeface="Segoe UI" panose="020B0502040204020203" pitchFamily="34" charset="0"/>
                <a:ea typeface="Microsoft YaHei" panose="020B0503020204020204" pitchFamily="34" charset="-122"/>
              </a:rPr>
              <a:t>@</a:t>
            </a:r>
            <a:r>
              <a:rPr lang="zh-CN" altLang="en-US">
                <a:solidFill>
                  <a:srgbClr val="171717"/>
                </a:solidFill>
                <a:latin typeface="Segoe UI" panose="020B0502040204020203" pitchFamily="34" charset="0"/>
                <a:ea typeface="Microsoft YaHei" panose="020B0503020204020204" pitchFamily="34" charset="-122"/>
              </a:rPr>
              <a:t>提及的人合作</a:t>
            </a:r>
          </a:p>
          <a:p>
            <a:pPr lvl="1"/>
            <a:r>
              <a:rPr lang="zh-CN" altLang="en-US">
                <a:solidFill>
                  <a:srgbClr val="171717"/>
                </a:solidFill>
                <a:latin typeface="Segoe UI" panose="020B0502040204020203" pitchFamily="34" charset="0"/>
                <a:ea typeface="Microsoft YaHei" panose="020B0503020204020204" pitchFamily="34" charset="-122"/>
              </a:rPr>
              <a:t>确保你的消息解析处理 </a:t>
            </a:r>
            <a:r>
              <a:rPr lang="en-US" altLang="zh-CN">
                <a:solidFill>
                  <a:srgbClr val="171717"/>
                </a:solidFill>
                <a:latin typeface="Segoe UI" panose="020B0502040204020203" pitchFamily="34" charset="0"/>
                <a:ea typeface="Microsoft YaHei" panose="020B0503020204020204" pitchFamily="34" charset="-122"/>
              </a:rPr>
              <a:t>@&lt;botname&gt; </a:t>
            </a:r>
            <a:r>
              <a:rPr lang="zh-CN" altLang="en-US">
                <a:solidFill>
                  <a:srgbClr val="171717"/>
                </a:solidFill>
                <a:latin typeface="Segoe UI" panose="020B0502040204020203" pitchFamily="34" charset="0"/>
                <a:ea typeface="Microsoft YaHei" panose="020B0503020204020204" pitchFamily="34" charset="-122"/>
              </a:rPr>
              <a:t>在消息中提到的消息文本。</a:t>
            </a:r>
          </a:p>
          <a:p>
            <a:pPr lvl="1"/>
            <a:r>
              <a:rPr lang="zh-CN" altLang="en-US">
                <a:solidFill>
                  <a:srgbClr val="171717"/>
                </a:solidFill>
                <a:latin typeface="Segoe UI" panose="020B0502040204020203" pitchFamily="34" charset="0"/>
                <a:ea typeface="Microsoft YaHei" panose="020B0503020204020204" pitchFamily="34" charset="-122"/>
              </a:rPr>
              <a:t>你的机器人可以检索消息中提到的其他用户，并将提到的消息添加到它发送的消息中</a:t>
            </a:r>
          </a:p>
          <a:p>
            <a:r>
              <a:rPr lang="zh-CN" altLang="en-US" b="0" i="0">
                <a:solidFill>
                  <a:srgbClr val="171717"/>
                </a:solidFill>
                <a:effectLst/>
                <a:latin typeface="Segoe UI" panose="020B0502040204020203" pitchFamily="34" charset="0"/>
                <a:ea typeface="Microsoft YaHei" panose="020B0503020204020204" pitchFamily="34" charset="-122"/>
              </a:rPr>
              <a:t>必要时从消息文本中剥离提及的内容</a:t>
            </a:r>
          </a:p>
          <a:p>
            <a:r>
              <a:rPr lang="zh-CN" altLang="en-US">
                <a:solidFill>
                  <a:srgbClr val="171717"/>
                </a:solidFill>
                <a:latin typeface="Segoe UI" panose="020B0502040204020203" pitchFamily="34" charset="0"/>
                <a:ea typeface="Microsoft YaHei" panose="020B0503020204020204" pitchFamily="34" charset="-122"/>
              </a:rPr>
              <a:t>检索提及</a:t>
            </a:r>
          </a:p>
          <a:p>
            <a:pPr lvl="1"/>
            <a:r>
              <a:rPr lang="zh-CN" altLang="en-US" b="0" i="0">
                <a:solidFill>
                  <a:srgbClr val="171717"/>
                </a:solidFill>
                <a:effectLst/>
                <a:latin typeface="Segoe UI" panose="020B0502040204020203" pitchFamily="34" charset="0"/>
                <a:ea typeface="Microsoft YaHei" panose="020B0503020204020204" pitchFamily="34" charset="-122"/>
              </a:rPr>
              <a:t>提及的内容会在有效载荷的实体对象中返回</a:t>
            </a:r>
            <a:r>
              <a:rPr lang="zh-CN" altLang="en-US">
                <a:solidFill>
                  <a:srgbClr val="171717"/>
                </a:solidFill>
                <a:latin typeface="Segoe UI" panose="020B0502040204020203" pitchFamily="34" charset="0"/>
                <a:ea typeface="Microsoft YaHei" panose="020B0503020204020204" pitchFamily="34" charset="-122"/>
              </a:rPr>
              <a:t>。 使用此内容检索关于用户的信息。</a:t>
            </a:r>
            <a:endParaRPr lang="zh-CN" altLang="en-US" b="0" i="0">
              <a:solidFill>
                <a:srgbClr val="171717"/>
              </a:solidFill>
              <a:effectLst/>
              <a:latin typeface="Segoe UI" panose="020B0502040204020203" pitchFamily="34" charset="0"/>
              <a:ea typeface="Microsoft YaHei" panose="020B0503020204020204" pitchFamily="34" charset="-122"/>
            </a:endParaRPr>
          </a:p>
          <a:p>
            <a:pPr lvl="1"/>
            <a:r>
              <a:rPr lang="zh-CN" altLang="en-US">
                <a:solidFill>
                  <a:srgbClr val="171717"/>
                </a:solidFill>
                <a:latin typeface="Segoe UI" panose="020B0502040204020203" pitchFamily="34" charset="0"/>
                <a:ea typeface="Microsoft YaHei" panose="020B0503020204020204" pitchFamily="34" charset="-122"/>
              </a:rPr>
              <a:t>既包含用户的唯一 </a:t>
            </a:r>
            <a:r>
              <a:rPr lang="en-US" altLang="zh-CN">
                <a:solidFill>
                  <a:srgbClr val="171717"/>
                </a:solidFill>
                <a:latin typeface="Segoe UI" panose="020B0502040204020203" pitchFamily="34" charset="0"/>
                <a:ea typeface="Microsoft YaHei" panose="020B0503020204020204" pitchFamily="34" charset="-122"/>
              </a:rPr>
              <a:t>ID</a:t>
            </a:r>
            <a:r>
              <a:rPr lang="zh-CN" altLang="en-US">
                <a:solidFill>
                  <a:srgbClr val="171717"/>
                </a:solidFill>
                <a:latin typeface="Segoe UI" panose="020B0502040204020203" pitchFamily="34" charset="0"/>
                <a:ea typeface="Microsoft YaHei" panose="020B0503020204020204" pitchFamily="34" charset="-122"/>
              </a:rPr>
              <a:t>，通常也包含所提及用户的名字</a:t>
            </a:r>
          </a:p>
          <a:p>
            <a:pPr lvl="1"/>
            <a:r>
              <a:rPr lang="zh-CN" altLang="en-US" b="0" i="0">
                <a:solidFill>
                  <a:srgbClr val="171717"/>
                </a:solidFill>
                <a:effectLst/>
                <a:latin typeface="Segoe UI" panose="020B0502040204020203" pitchFamily="34" charset="0"/>
                <a:ea typeface="Microsoft YaHei" panose="020B0503020204020204" pitchFamily="34" charset="-122"/>
              </a:rPr>
              <a:t>消息文本将包括提及：</a:t>
            </a:r>
            <a:r>
              <a:rPr lang="en-US" altLang="zh-CN">
                <a:solidFill>
                  <a:srgbClr val="171717"/>
                </a:solidFill>
                <a:latin typeface="Segoe UI" panose="020B0502040204020203" pitchFamily="34" charset="0"/>
                <a:ea typeface="Microsoft YaHei" panose="020B0503020204020204" pitchFamily="34" charset="-122"/>
              </a:rPr>
              <a:t>&lt;at&gt; @John Smith&lt;at&gt;</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pPr marL="0" indent="0">
              <a:buNone/>
            </a:pP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pPr marL="0" indent="0">
              <a:buNone/>
            </a:pP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1643499"/>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19186-8E53-4EE2-A1E5-F3BA4C8EA790}"/>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来自机器人的主动消息 </a:t>
            </a:r>
            <a:endParaRPr lang="zh-CN" altLang="en-US"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93BA1B47-B146-416E-BBA5-EB587E1C59F4}"/>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157407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4C20-2782-5248-908B-1B2CA1CA9C10}"/>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主动消息</a:t>
            </a:r>
          </a:p>
        </p:txBody>
      </p:sp>
      <p:sp>
        <p:nvSpPr>
          <p:cNvPr id="3" name="Content Placeholder 2">
            <a:extLst>
              <a:ext uri="{FF2B5EF4-FFF2-40B4-BE49-F238E27FC236}">
                <a16:creationId xmlns:a16="http://schemas.microsoft.com/office/drawing/2014/main" id="{66B2E534-FB0E-EB46-808D-52C179BEED88}"/>
              </a:ext>
            </a:extLst>
          </p:cNvPr>
          <p:cNvSpPr>
            <a:spLocks noGrp="1"/>
          </p:cNvSpPr>
          <p:nvPr>
            <p:ph type="body" sz="quarter" idx="10"/>
          </p:nvPr>
        </p:nvSpPr>
        <p:spPr>
          <a:xfrm>
            <a:off x="584200" y="1435781"/>
            <a:ext cx="11250515" cy="4912650"/>
          </a:xfrm>
        </p:spPr>
        <p:txBody>
          <a:bodyPr>
            <a:noAutofit/>
          </a:bodyPr>
          <a:lstStyle/>
          <a:p>
            <a:pPr marL="0" indent="0">
              <a:buNone/>
            </a:pPr>
            <a:r>
              <a:rPr lang="zh-CN" altLang="en-US" sz="1961">
                <a:latin typeface="Segoe UI" panose="020B0502040204020203" pitchFamily="34" charset="0"/>
                <a:ea typeface="Microsoft YaHei" panose="020B0503020204020204" pitchFamily="34" charset="-122"/>
              </a:rPr>
              <a:t>主动消息是指机器人在通道中创建新消息。</a:t>
            </a:r>
          </a:p>
          <a:p>
            <a:endParaRPr lang="zh-CN" altLang="en-US" sz="1961">
              <a:latin typeface="Segoe UI" panose="020B0502040204020203" pitchFamily="34" charset="0"/>
              <a:ea typeface="Microsoft YaHei" panose="020B0503020204020204" pitchFamily="34" charset="-122"/>
            </a:endParaRPr>
          </a:p>
          <a:p>
            <a:pPr marL="0" indent="0">
              <a:buNone/>
            </a:pPr>
            <a:r>
              <a:rPr lang="zh-CN" altLang="en-US" sz="1961">
                <a:latin typeface="Segoe UI" panose="020B0502040204020203" pitchFamily="34" charset="0"/>
                <a:ea typeface="Microsoft YaHei" panose="020B0503020204020204" pitchFamily="34" charset="-122"/>
              </a:rPr>
              <a:t>可能的场景：</a:t>
            </a:r>
          </a:p>
          <a:p>
            <a:pPr lvl="1"/>
            <a:r>
              <a:rPr lang="zh-CN" altLang="en-US" sz="1961">
                <a:latin typeface="Segoe UI" panose="020B0502040204020203" pitchFamily="34" charset="0"/>
                <a:ea typeface="Microsoft YaHei" panose="020B0503020204020204" pitchFamily="34" charset="-122"/>
              </a:rPr>
              <a:t>个人机器人对话的欢迎信息</a:t>
            </a:r>
          </a:p>
          <a:p>
            <a:pPr lvl="1"/>
            <a:r>
              <a:rPr lang="zh-CN" altLang="en-US" sz="1961">
                <a:latin typeface="Segoe UI" panose="020B0502040204020203" pitchFamily="34" charset="0"/>
                <a:ea typeface="Microsoft YaHei" panose="020B0503020204020204" pitchFamily="34" charset="-122"/>
              </a:rPr>
              <a:t>投票响应</a:t>
            </a:r>
          </a:p>
          <a:p>
            <a:pPr lvl="1"/>
            <a:r>
              <a:rPr lang="zh-CN" altLang="en-US" sz="1961">
                <a:latin typeface="Segoe UI" panose="020B0502040204020203" pitchFamily="34" charset="0"/>
                <a:ea typeface="Microsoft YaHei" panose="020B0503020204020204" pitchFamily="34" charset="-122"/>
              </a:rPr>
              <a:t>外部事件通知</a:t>
            </a:r>
          </a:p>
          <a:p>
            <a:pPr marL="0" indent="0">
              <a:buNone/>
            </a:pPr>
            <a:endParaRPr lang="zh-CN" altLang="en-US" sz="1961">
              <a:latin typeface="Segoe UI" panose="020B0502040204020203" pitchFamily="34" charset="0"/>
              <a:ea typeface="Microsoft YaHei" panose="020B0503020204020204" pitchFamily="34" charset="-122"/>
            </a:endParaRPr>
          </a:p>
          <a:p>
            <a:pPr marL="0" indent="0">
              <a:buNone/>
            </a:pPr>
            <a:r>
              <a:rPr lang="zh-CN" altLang="en-US" sz="1961">
                <a:latin typeface="Segoe UI" panose="020B0502040204020203" pitchFamily="34" charset="0"/>
                <a:ea typeface="Microsoft YaHei" panose="020B0503020204020204" pitchFamily="34" charset="-122"/>
              </a:rPr>
              <a:t>仔细考虑何时使用主动消息</a:t>
            </a:r>
          </a:p>
          <a:p>
            <a:pPr marL="0" indent="0">
              <a:buNone/>
            </a:pPr>
            <a:endParaRPr lang="zh-CN" altLang="en-US" sz="1961"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5963911"/>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9"/>
            <a:ext cx="2051167" cy="844847"/>
          </a:xfrm>
        </p:spPr>
        <p:txBody>
          <a:bodyPr/>
          <a:lstStyle/>
          <a:p>
            <a:r>
              <a:rPr lang="zh-CN" altLang="en-US" b="1" dirty="0">
                <a:latin typeface="Segoe UI Semibold" panose="020B0702040204020203" pitchFamily="34" charset="0"/>
                <a:ea typeface="Microsoft YaHei" panose="020B0503020204020204" pitchFamily="34" charset="-122"/>
              </a:rPr>
              <a:t>用任务模块收集输入</a:t>
            </a:r>
          </a:p>
        </p:txBody>
      </p:sp>
      <p:sp>
        <p:nvSpPr>
          <p:cNvPr id="4" name="TextBox 3">
            <a:extLst>
              <a:ext uri="{FF2B5EF4-FFF2-40B4-BE49-F238E27FC236}">
                <a16:creationId xmlns:a16="http://schemas.microsoft.com/office/drawing/2014/main" id="{E917F6E5-FFC7-411A-8F63-C2AB6361F4A6}"/>
              </a:ext>
            </a:extLst>
          </p:cNvPr>
          <p:cNvSpPr txBox="1"/>
          <p:nvPr/>
        </p:nvSpPr>
        <p:spPr>
          <a:xfrm>
            <a:off x="3458630" y="2795377"/>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用任务模块收集用户输入</a:t>
            </a:r>
          </a:p>
          <a:p>
            <a:pPr marL="336145" indent="-336145" defTabSz="914367"/>
            <a:r>
              <a:rPr lang="zh-CN" altLang="en-US" sz="2745">
                <a:latin typeface="Calibri" panose="020F0502020204030204" pitchFamily="34" charset="0"/>
                <a:ea typeface="Microsoft YaHei" panose="020B0503020204020204" pitchFamily="34" charset="-122"/>
              </a:rPr>
              <a:t>在任务模块中使用自适应卡片和深度链接</a:t>
            </a:r>
          </a:p>
          <a:p>
            <a:pPr marL="336145" indent="-336145" defTabSz="914367"/>
            <a:r>
              <a:rPr lang="zh-CN" altLang="en-US" sz="2745">
                <a:latin typeface="Calibri" panose="020F0502020204030204" pitchFamily="34" charset="0"/>
                <a:ea typeface="Microsoft YaHei" panose="020B0503020204020204" pitchFamily="34" charset="-122"/>
              </a:rPr>
              <a:t>与机器人一起使用任务模块</a:t>
            </a:r>
            <a:r>
              <a:rPr lang="zh-CN" altLang="en-US" sz="980">
                <a:latin typeface="Calibri" panose="020F0502020204030204" pitchFamily="34" charset="0"/>
                <a:ea typeface="Microsoft YaHei" panose="020B0503020204020204" pitchFamily="34" charset="-122"/>
              </a:rPr>
              <a:t> </a:t>
            </a:r>
            <a:endParaRPr lang="zh-CN" altLang="en-US" sz="980" dirty="0">
              <a:solidFill>
                <a:srgbClr val="171717"/>
              </a:solidFill>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3284985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用任务模块收集用户输入</a:t>
            </a:r>
            <a:endParaRPr lang="zh-CN" altLang="en-US"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968FC1B1-5698-4C1A-9B28-51619E8E2EE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572257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A7D5-F719-9743-A357-61C4A23D2448}"/>
              </a:ext>
            </a:extLst>
          </p:cNvPr>
          <p:cNvSpPr>
            <a:spLocks noGrp="1"/>
          </p:cNvSpPr>
          <p:nvPr>
            <p:ph type="title"/>
          </p:nvPr>
        </p:nvSpPr>
        <p:spPr>
          <a:xfrm>
            <a:off x="584200" y="247745"/>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什么是任务模块？</a:t>
            </a:r>
          </a:p>
        </p:txBody>
      </p:sp>
      <p:sp>
        <p:nvSpPr>
          <p:cNvPr id="4" name="Text Placeholder 3">
            <a:extLst>
              <a:ext uri="{FF2B5EF4-FFF2-40B4-BE49-F238E27FC236}">
                <a16:creationId xmlns:a16="http://schemas.microsoft.com/office/drawing/2014/main" id="{A4DCD7C9-0DBA-F046-85C5-09CDB5C72EDB}"/>
              </a:ext>
            </a:extLst>
          </p:cNvPr>
          <p:cNvSpPr>
            <a:spLocks noGrp="1"/>
          </p:cNvSpPr>
          <p:nvPr>
            <p:ph type="body" sz="quarter" idx="10"/>
          </p:nvPr>
        </p:nvSpPr>
        <p:spPr>
          <a:xfrm>
            <a:off x="584201" y="1140220"/>
            <a:ext cx="5134674" cy="4808062"/>
          </a:xfrm>
        </p:spPr>
        <p:txBody>
          <a:bodyPr>
            <a:normAutofit/>
          </a:bodyPr>
          <a:lstStyle/>
          <a:p>
            <a:r>
              <a:rPr lang="zh-CN" altLang="en-US" b="1" dirty="0">
                <a:latin typeface="Segoe UI" panose="020B0502040204020203" pitchFamily="34" charset="0"/>
                <a:ea typeface="Microsoft YaHei" panose="020B0503020204020204" pitchFamily="34" charset="-122"/>
              </a:rPr>
              <a:t>任务模块在 </a:t>
            </a:r>
            <a:r>
              <a:rPr lang="en-US" altLang="zh-CN" b="1" dirty="0">
                <a:latin typeface="Segoe UI" panose="020B0502040204020203" pitchFamily="34" charset="0"/>
                <a:ea typeface="Microsoft YaHei" panose="020B0503020204020204" pitchFamily="34" charset="-122"/>
              </a:rPr>
              <a:t>Microsoft Teams </a:t>
            </a:r>
            <a:r>
              <a:rPr lang="zh-CN" altLang="en-US" b="1" dirty="0">
                <a:latin typeface="Segoe UI" panose="020B0502040204020203" pitchFamily="34" charset="0"/>
                <a:ea typeface="Microsoft YaHei" panose="020B0503020204020204" pitchFamily="34" charset="-122"/>
              </a:rPr>
              <a:t>中提供了模式弹出窗口体验。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收集用户输入的理想体验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可以将多个输入连锁在一起，创造向导式体验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建立在 </a:t>
            </a:r>
            <a:r>
              <a:rPr lang="en-US" altLang="zh-CN" dirty="0">
                <a:latin typeface="Segoe UI" panose="020B0502040204020203" pitchFamily="34" charset="0"/>
                <a:ea typeface="Microsoft YaHei" panose="020B0503020204020204" pitchFamily="34" charset="-122"/>
              </a:rPr>
              <a:t>Teams </a:t>
            </a:r>
            <a:r>
              <a:rPr lang="zh-CN" altLang="en-US" dirty="0">
                <a:latin typeface="Segoe UI" panose="020B0502040204020203" pitchFamily="34" charset="0"/>
                <a:ea typeface="Microsoft YaHei" panose="020B0503020204020204" pitchFamily="34" charset="-122"/>
              </a:rPr>
              <a:t>选项卡的基础上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只是一个弹出窗口中的选项卡</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可以作为网页或自适应卡实现</a:t>
            </a:r>
          </a:p>
        </p:txBody>
      </p:sp>
      <p:sp>
        <p:nvSpPr>
          <p:cNvPr id="3" name="Text Placeholder 2">
            <a:extLst>
              <a:ext uri="{FF2B5EF4-FFF2-40B4-BE49-F238E27FC236}">
                <a16:creationId xmlns:a16="http://schemas.microsoft.com/office/drawing/2014/main" id="{57510734-0020-4ECC-BC7B-6BFA2418C283}"/>
              </a:ext>
            </a:extLst>
          </p:cNvPr>
          <p:cNvSpPr>
            <a:spLocks noGrp="1"/>
          </p:cNvSpPr>
          <p:nvPr>
            <p:ph type="body" sz="quarter" idx="12"/>
          </p:nvPr>
        </p:nvSpPr>
        <p:spPr>
          <a:xfrm>
            <a:off x="6397172" y="1435101"/>
            <a:ext cx="5212080" cy="307777"/>
          </a:xfrm>
        </p:spPr>
        <p:txBody>
          <a:bodyPr/>
          <a:lstStyle/>
          <a:p>
            <a:endParaRPr lang="en-US">
              <a:latin typeface="Segoe UI" panose="020B0502040204020203" pitchFamily="34" charset="0"/>
              <a:ea typeface="Microsoft YaHei" panose="020B0503020204020204" pitchFamily="34" charset="-122"/>
            </a:endParaRPr>
          </a:p>
        </p:txBody>
      </p:sp>
      <p:pic>
        <p:nvPicPr>
          <p:cNvPr id="5" name="Picture 4" descr="表示 Teams 应用中模态弹出窗口体验的图形。">
            <a:extLst>
              <a:ext uri="{FF2B5EF4-FFF2-40B4-BE49-F238E27FC236}">
                <a16:creationId xmlns:a16="http://schemas.microsoft.com/office/drawing/2014/main" id="{08EC01AC-B31B-8241-9EA4-90601EE9852D}"/>
              </a:ext>
            </a:extLst>
          </p:cNvPr>
          <p:cNvPicPr>
            <a:picLocks noChangeAspect="1"/>
          </p:cNvPicPr>
          <p:nvPr/>
        </p:nvPicPr>
        <p:blipFill>
          <a:blip r:embed="rId4"/>
          <a:stretch>
            <a:fillRect/>
          </a:stretch>
        </p:blipFill>
        <p:spPr>
          <a:xfrm>
            <a:off x="6336534" y="1133573"/>
            <a:ext cx="5325175" cy="3993880"/>
          </a:xfrm>
          <a:prstGeom prst="rect">
            <a:avLst/>
          </a:prstGeom>
        </p:spPr>
      </p:pic>
    </p:spTree>
    <p:extLst>
      <p:ext uri="{BB962C8B-B14F-4D97-AF65-F5344CB8AC3E}">
        <p14:creationId xmlns:p14="http://schemas.microsoft.com/office/powerpoint/2010/main" val="90923732"/>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7294-A45D-BE47-8551-C0A6C36BF7F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任务模块结构</a:t>
            </a:r>
          </a:p>
        </p:txBody>
      </p:sp>
      <p:sp>
        <p:nvSpPr>
          <p:cNvPr id="4" name="Text Placeholder 3">
            <a:extLst>
              <a:ext uri="{FF2B5EF4-FFF2-40B4-BE49-F238E27FC236}">
                <a16:creationId xmlns:a16="http://schemas.microsoft.com/office/drawing/2014/main" id="{88F3BB40-071F-7342-A4A4-C76E145571F4}"/>
              </a:ext>
            </a:extLst>
          </p:cNvPr>
          <p:cNvSpPr>
            <a:spLocks noGrp="1"/>
          </p:cNvSpPr>
          <p:nvPr>
            <p:ph type="body" sz="quarter" idx="10"/>
          </p:nvPr>
        </p:nvSpPr>
        <p:spPr>
          <a:xfrm>
            <a:off x="584201" y="1435384"/>
            <a:ext cx="5382646" cy="4742353"/>
          </a:xfrm>
        </p:spPr>
        <p:txBody>
          <a:bodyPr>
            <a:normAutofit/>
          </a:bodyPr>
          <a:lstStyle/>
          <a:p>
            <a:pPr marL="457112" indent="-457112">
              <a:buAutoNum type="arabicPeriod"/>
            </a:pPr>
            <a:r>
              <a:rPr lang="zh-CN" altLang="en-US" dirty="0">
                <a:latin typeface="Segoe UI" panose="020B0502040204020203" pitchFamily="34" charset="0"/>
                <a:ea typeface="Microsoft YaHei" panose="020B0503020204020204" pitchFamily="34" charset="-122"/>
              </a:rPr>
              <a:t>应用图标</a:t>
            </a:r>
          </a:p>
          <a:p>
            <a:pPr marL="457112" indent="-457112">
              <a:buAutoNum type="arabicPeriod"/>
            </a:pPr>
            <a:r>
              <a:rPr lang="zh-CN" altLang="en-US" dirty="0">
                <a:latin typeface="Segoe UI" panose="020B0502040204020203" pitchFamily="34" charset="0"/>
                <a:ea typeface="Microsoft YaHei" panose="020B0503020204020204" pitchFamily="34" charset="-122"/>
              </a:rPr>
              <a:t>应用简称</a:t>
            </a:r>
          </a:p>
          <a:p>
            <a:pPr marL="457112" indent="-457112">
              <a:buAutoNum type="arabicPeriod"/>
            </a:pPr>
            <a:r>
              <a:rPr lang="zh-CN" altLang="en-US" dirty="0">
                <a:latin typeface="Segoe UI" panose="020B0502040204020203" pitchFamily="34" charset="0"/>
                <a:ea typeface="Microsoft YaHei" panose="020B0503020204020204" pitchFamily="34" charset="-122"/>
              </a:rPr>
              <a:t>任务模块的标题</a:t>
            </a:r>
          </a:p>
          <a:p>
            <a:pPr marL="457112" indent="-457112">
              <a:buAutoNum type="arabicPeriod"/>
            </a:pPr>
            <a:r>
              <a:rPr lang="zh-CN" altLang="en-US" dirty="0">
                <a:latin typeface="Segoe UI" panose="020B0502040204020203" pitchFamily="34" charset="0"/>
                <a:ea typeface="Microsoft YaHei" panose="020B0503020204020204" pitchFamily="34" charset="-122"/>
              </a:rPr>
              <a:t>关闭</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取消按钮</a:t>
            </a:r>
          </a:p>
          <a:p>
            <a:pPr marL="457112" indent="-457112">
              <a:buAutoNum type="arabicPeriod"/>
            </a:pPr>
            <a:r>
              <a:rPr lang="zh-CN" altLang="en-US" dirty="0">
                <a:latin typeface="Segoe UI" panose="020B0502040204020203" pitchFamily="34" charset="0"/>
                <a:ea typeface="Microsoft YaHei" panose="020B0503020204020204" pitchFamily="34" charset="-122"/>
              </a:rPr>
              <a:t>整个区域可用于网页选项</a:t>
            </a:r>
          </a:p>
          <a:p>
            <a:pPr marL="457112" indent="-457112">
              <a:buAutoNum type="arabicPeriod"/>
            </a:pPr>
            <a:r>
              <a:rPr lang="zh-CN" altLang="en-US" dirty="0">
                <a:latin typeface="Segoe UI" panose="020B0502040204020203" pitchFamily="34" charset="0"/>
                <a:ea typeface="Microsoft YaHei" panose="020B0503020204020204" pitchFamily="34" charset="-122"/>
              </a:rPr>
              <a:t>如果使用自适应卡选项，就会渲染整个区域</a:t>
            </a:r>
          </a:p>
          <a:p>
            <a:pPr marL="457112" indent="-457112">
              <a:buAutoNum type="arabicPeriod"/>
            </a:pPr>
            <a:r>
              <a:rPr lang="zh-CN" altLang="en-US" dirty="0">
                <a:latin typeface="Segoe UI" panose="020B0502040204020203" pitchFamily="34" charset="0"/>
                <a:ea typeface="Microsoft YaHei" panose="020B0503020204020204" pitchFamily="34" charset="-122"/>
              </a:rPr>
              <a:t>自适应卡按钮</a:t>
            </a:r>
          </a:p>
        </p:txBody>
      </p:sp>
      <p:sp>
        <p:nvSpPr>
          <p:cNvPr id="3" name="Text Placeholder 2">
            <a:extLst>
              <a:ext uri="{FF2B5EF4-FFF2-40B4-BE49-F238E27FC236}">
                <a16:creationId xmlns:a16="http://schemas.microsoft.com/office/drawing/2014/main" id="{296D208D-9F92-4BFF-8005-AB8FF67CBFC4}"/>
              </a:ext>
            </a:extLst>
          </p:cNvPr>
          <p:cNvSpPr>
            <a:spLocks noGrp="1"/>
          </p:cNvSpPr>
          <p:nvPr>
            <p:ph type="body" sz="quarter" idx="12"/>
          </p:nvPr>
        </p:nvSpPr>
        <p:spPr>
          <a:xfrm>
            <a:off x="6397172" y="1435101"/>
            <a:ext cx="5212080" cy="307777"/>
          </a:xfrm>
        </p:spPr>
        <p:txBody>
          <a:bodyPr/>
          <a:lstStyle/>
          <a:p>
            <a:endParaRPr lang="en-US">
              <a:latin typeface="Segoe UI" panose="020B0502040204020203" pitchFamily="34" charset="0"/>
              <a:ea typeface="Microsoft YaHei" panose="020B0503020204020204" pitchFamily="34" charset="-122"/>
            </a:endParaRPr>
          </a:p>
        </p:txBody>
      </p:sp>
      <p:pic>
        <p:nvPicPr>
          <p:cNvPr id="5" name="Picture 4" descr="表示任务模块结构的图形。">
            <a:extLst>
              <a:ext uri="{FF2B5EF4-FFF2-40B4-BE49-F238E27FC236}">
                <a16:creationId xmlns:a16="http://schemas.microsoft.com/office/drawing/2014/main" id="{C6F26EC0-4278-314F-B536-52FC3D298F4B}"/>
              </a:ext>
            </a:extLst>
          </p:cNvPr>
          <p:cNvPicPr>
            <a:picLocks noChangeAspect="1"/>
          </p:cNvPicPr>
          <p:nvPr/>
        </p:nvPicPr>
        <p:blipFill>
          <a:blip r:embed="rId4"/>
          <a:stretch>
            <a:fillRect/>
          </a:stretch>
        </p:blipFill>
        <p:spPr>
          <a:xfrm>
            <a:off x="6397172" y="499181"/>
            <a:ext cx="5519988" cy="5161395"/>
          </a:xfrm>
          <a:prstGeom prst="rect">
            <a:avLst/>
          </a:prstGeom>
        </p:spPr>
      </p:pic>
    </p:spTree>
    <p:extLst>
      <p:ext uri="{BB962C8B-B14F-4D97-AF65-F5344CB8AC3E}">
        <p14:creationId xmlns:p14="http://schemas.microsoft.com/office/powerpoint/2010/main" val="3936919913"/>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74CF-BE1B-4A43-90D2-1653B62774FD}"/>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应用能做什么</a:t>
            </a:r>
            <a:r>
              <a:rPr lang="en-US" altLang="zh-CN" b="1" dirty="0">
                <a:latin typeface="Segoe UI Semibold" panose="020B0702040204020203" pitchFamily="34" charset="0"/>
                <a:ea typeface="Microsoft YaHei" panose="020B0503020204020204" pitchFamily="34" charset="-122"/>
              </a:rPr>
              <a:t>?</a:t>
            </a:r>
          </a:p>
        </p:txBody>
      </p:sp>
      <p:sp>
        <p:nvSpPr>
          <p:cNvPr id="3" name="Text Placeholder 2">
            <a:extLst>
              <a:ext uri="{FF2B5EF4-FFF2-40B4-BE49-F238E27FC236}">
                <a16:creationId xmlns:a16="http://schemas.microsoft.com/office/drawing/2014/main" id="{92B98871-E957-4585-8492-CF1490CB6353}"/>
              </a:ext>
            </a:extLst>
          </p:cNvPr>
          <p:cNvSpPr>
            <a:spLocks noGrp="1"/>
          </p:cNvSpPr>
          <p:nvPr>
            <p:ph type="body" sz="quarter" idx="10"/>
          </p:nvPr>
        </p:nvSpPr>
        <p:spPr>
          <a:xfrm>
            <a:off x="584201" y="1435781"/>
            <a:ext cx="11018520" cy="362087"/>
          </a:xfrm>
        </p:spPr>
        <p:txBody>
          <a:bodyPr/>
          <a:lstStyle/>
          <a:p>
            <a:pPr marL="0" indent="0" defTabSz="914367">
              <a:buNone/>
            </a:pPr>
            <a:r>
              <a:rPr lang="zh-CN" altLang="en-US" sz="2353" b="1">
                <a:solidFill>
                  <a:schemeClr val="accent1"/>
                </a:solidFill>
                <a:latin typeface="Segoe UI Semibold" panose="020B0702040204020203" pitchFamily="34" charset="0"/>
                <a:ea typeface="Microsoft YaHei" panose="020B0503020204020204" pitchFamily="34" charset="-122"/>
                <a:cs typeface="+mn-cs"/>
              </a:rPr>
              <a:t>在 </a:t>
            </a:r>
            <a:r>
              <a:rPr lang="en-US" altLang="zh-CN" sz="2353" b="1">
                <a:solidFill>
                  <a:schemeClr val="accent1"/>
                </a:solidFill>
                <a:latin typeface="Segoe UI Semibold" panose="020B0702040204020203" pitchFamily="34" charset="0"/>
                <a:ea typeface="Microsoft YaHei" panose="020B0503020204020204" pitchFamily="34" charset="-122"/>
                <a:cs typeface="+mn-cs"/>
              </a:rPr>
              <a:t>Teams </a:t>
            </a:r>
            <a:r>
              <a:rPr lang="zh-CN" altLang="en-US" sz="2353" b="1">
                <a:solidFill>
                  <a:schemeClr val="accent1"/>
                </a:solidFill>
                <a:latin typeface="Segoe UI Semibold" panose="020B0702040204020203" pitchFamily="34" charset="0"/>
                <a:ea typeface="Microsoft YaHei" panose="020B0503020204020204" pitchFamily="34" charset="-122"/>
                <a:cs typeface="+mn-cs"/>
              </a:rPr>
              <a:t>平台上构建的应用主要侧重于提高协作和改善工作效率。</a:t>
            </a:r>
            <a:endParaRPr lang="zh-CN" altLang="en-US" sz="2353" b="1" dirty="0">
              <a:solidFill>
                <a:schemeClr val="accent1"/>
              </a:solidFill>
              <a:latin typeface="Segoe UI Semibold" panose="020B0702040204020203" pitchFamily="34" charset="0"/>
              <a:ea typeface="Microsoft YaHei" panose="020B0503020204020204" pitchFamily="34" charset="-122"/>
              <a:cs typeface="+mn-cs"/>
            </a:endParaRPr>
          </a:p>
        </p:txBody>
      </p:sp>
      <p:cxnSp>
        <p:nvCxnSpPr>
          <p:cNvPr id="5" name="Straight Connector 4">
            <a:extLst>
              <a:ext uri="{FF2B5EF4-FFF2-40B4-BE49-F238E27FC236}">
                <a16:creationId xmlns:a16="http://schemas.microsoft.com/office/drawing/2014/main" id="{9630C168-64D4-4AD6-936D-74F70668272B}"/>
              </a:ext>
              <a:ext uri="{C183D7F6-B498-43B3-948B-1728B52AA6E4}">
                <adec:decorative xmlns:adec="http://schemas.microsoft.com/office/drawing/2017/decorative" val="1"/>
              </a:ext>
            </a:extLst>
          </p:cNvPr>
          <p:cNvCxnSpPr>
            <a:cxnSpLocks/>
          </p:cNvCxnSpPr>
          <p:nvPr/>
        </p:nvCxnSpPr>
        <p:spPr>
          <a:xfrm>
            <a:off x="1616188" y="3210912"/>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8C5D77-78BA-48BD-BD76-97CCC7FB3054}"/>
              </a:ext>
              <a:ext uri="{C183D7F6-B498-43B3-948B-1728B52AA6E4}">
                <adec:decorative xmlns:adec="http://schemas.microsoft.com/office/drawing/2017/decorative" val="1"/>
              </a:ext>
            </a:extLst>
          </p:cNvPr>
          <p:cNvCxnSpPr>
            <a:cxnSpLocks/>
          </p:cNvCxnSpPr>
          <p:nvPr/>
        </p:nvCxnSpPr>
        <p:spPr>
          <a:xfrm>
            <a:off x="1609018" y="4454281"/>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264ADA-7164-434E-A295-C7A9630C2C2C}"/>
              </a:ext>
            </a:extLst>
          </p:cNvPr>
          <p:cNvSpPr txBox="1"/>
          <p:nvPr/>
        </p:nvSpPr>
        <p:spPr>
          <a:xfrm>
            <a:off x="1609017" y="4581382"/>
            <a:ext cx="5449498"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嵌入其他站点</a:t>
            </a:r>
            <a:r>
              <a:rPr lang="en-US" altLang="zh-CN" sz="1961">
                <a:solidFill>
                  <a:srgbClr val="1A1A1A"/>
                </a:solidFill>
                <a:latin typeface="Segoe UI" panose="020B0502040204020203" pitchFamily="34" charset="0"/>
                <a:ea typeface="Microsoft YaHei" panose="020B0503020204020204" pitchFamily="34" charset="-122"/>
              </a:rPr>
              <a:t>/</a:t>
            </a:r>
            <a:r>
              <a:rPr lang="zh-CN" altLang="en-US" sz="1961">
                <a:solidFill>
                  <a:srgbClr val="1A1A1A"/>
                </a:solidFill>
                <a:latin typeface="Segoe UI" panose="020B0502040204020203" pitchFamily="34" charset="0"/>
                <a:ea typeface="Microsoft YaHei" panose="020B0503020204020204" pitchFamily="34" charset="-122"/>
              </a:rPr>
              <a:t>服务的功能。</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3" name="TextBox 12">
            <a:extLst>
              <a:ext uri="{FF2B5EF4-FFF2-40B4-BE49-F238E27FC236}">
                <a16:creationId xmlns:a16="http://schemas.microsoft.com/office/drawing/2014/main" id="{E60F3427-4ACC-48BC-B55B-9A1E6D351635}"/>
              </a:ext>
            </a:extLst>
          </p:cNvPr>
          <p:cNvSpPr txBox="1"/>
          <p:nvPr/>
        </p:nvSpPr>
        <p:spPr>
          <a:xfrm>
            <a:off x="1609018" y="3897815"/>
            <a:ext cx="4684821"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将重要事件通知你的团队。</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5" name="TextBox 14">
            <a:extLst>
              <a:ext uri="{FF2B5EF4-FFF2-40B4-BE49-F238E27FC236}">
                <a16:creationId xmlns:a16="http://schemas.microsoft.com/office/drawing/2014/main" id="{7C28300B-1C40-4739-A2BB-720C17A3FEEF}"/>
              </a:ext>
            </a:extLst>
          </p:cNvPr>
          <p:cNvSpPr txBox="1"/>
          <p:nvPr/>
        </p:nvSpPr>
        <p:spPr>
          <a:xfrm>
            <a:off x="1609017" y="2676116"/>
            <a:ext cx="4484444"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允许在外部项目上进行协作。</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7" name="TextBox 16">
            <a:extLst>
              <a:ext uri="{FF2B5EF4-FFF2-40B4-BE49-F238E27FC236}">
                <a16:creationId xmlns:a16="http://schemas.microsoft.com/office/drawing/2014/main" id="{CBCE8A23-4A74-4249-BEF8-E7B950884EC3}"/>
              </a:ext>
            </a:extLst>
          </p:cNvPr>
          <p:cNvSpPr txBox="1"/>
          <p:nvPr/>
        </p:nvSpPr>
        <p:spPr>
          <a:xfrm>
            <a:off x="1609017" y="3278017"/>
            <a:ext cx="4294612" cy="482763"/>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从对话中触发工作流。</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81F8DDBF-1132-48C5-AFB5-B200F10D4318}"/>
              </a:ext>
              <a:ext uri="{C183D7F6-B498-43B3-948B-1728B52AA6E4}">
                <adec:decorative xmlns:adec="http://schemas.microsoft.com/office/drawing/2017/decorative" val="1"/>
              </a:ext>
            </a:extLst>
          </p:cNvPr>
          <p:cNvCxnSpPr>
            <a:cxnSpLocks/>
          </p:cNvCxnSpPr>
          <p:nvPr/>
        </p:nvCxnSpPr>
        <p:spPr>
          <a:xfrm>
            <a:off x="1616188" y="3824777"/>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1E961410-E5F6-46DB-8D88-7344CDEA579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48" y="3272830"/>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a:extLst>
              <a:ext uri="{FF2B5EF4-FFF2-40B4-BE49-F238E27FC236}">
                <a16:creationId xmlns:a16="http://schemas.microsoft.com/office/drawing/2014/main" id="{17C6ECEE-A942-4577-89EC-5482190F02F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48" y="4496949"/>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包含三个水平排列圆圈的聊天气泡图标">
            <a:extLst>
              <a:ext uri="{FF2B5EF4-FFF2-40B4-BE49-F238E27FC236}">
                <a16:creationId xmlns:a16="http://schemas.microsoft.com/office/drawing/2014/main" id="{C79DD6BA-E92B-4E43-9B54-EFDB4E960CC4}"/>
              </a:ext>
            </a:extLst>
          </p:cNvPr>
          <p:cNvPicPr>
            <a:picLocks noChangeAspect="1"/>
          </p:cNvPicPr>
          <p:nvPr/>
        </p:nvPicPr>
        <p:blipFill>
          <a:blip r:embed="rId5"/>
          <a:stretch>
            <a:fillRect/>
          </a:stretch>
        </p:blipFill>
        <p:spPr>
          <a:xfrm>
            <a:off x="867948" y="3890195"/>
            <a:ext cx="593984" cy="593984"/>
          </a:xfrm>
          <a:prstGeom prst="rect">
            <a:avLst/>
          </a:prstGeom>
        </p:spPr>
      </p:pic>
      <p:pic>
        <p:nvPicPr>
          <p:cNvPr id="27" name="Picture 26" descr="两个人及聊天气泡的图标">
            <a:extLst>
              <a:ext uri="{FF2B5EF4-FFF2-40B4-BE49-F238E27FC236}">
                <a16:creationId xmlns:a16="http://schemas.microsoft.com/office/drawing/2014/main" id="{7413C6D9-4514-486B-AF00-A1833093B4F6}"/>
              </a:ext>
            </a:extLst>
          </p:cNvPr>
          <p:cNvPicPr>
            <a:picLocks noChangeAspect="1"/>
          </p:cNvPicPr>
          <p:nvPr/>
        </p:nvPicPr>
        <p:blipFill>
          <a:blip r:embed="rId6"/>
          <a:stretch>
            <a:fillRect/>
          </a:stretch>
        </p:blipFill>
        <p:spPr>
          <a:xfrm>
            <a:off x="867948" y="2666076"/>
            <a:ext cx="593984" cy="593984"/>
          </a:xfrm>
          <a:prstGeom prst="rect">
            <a:avLst/>
          </a:prstGeom>
        </p:spPr>
      </p:pic>
    </p:spTree>
    <p:extLst>
      <p:ext uri="{BB962C8B-B14F-4D97-AF65-F5344CB8AC3E}">
        <p14:creationId xmlns:p14="http://schemas.microsoft.com/office/powerpoint/2010/main" val="27923747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26303" y="168898"/>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任务模块回调和调用错误</a:t>
            </a:r>
          </a:p>
        </p:txBody>
      </p:sp>
      <p:sp>
        <p:nvSpPr>
          <p:cNvPr id="3" name="Subtitle"/>
          <p:cNvSpPr>
            <a:spLocks noGrp="1"/>
          </p:cNvSpPr>
          <p:nvPr>
            <p:ph sz="quarter" idx="10"/>
          </p:nvPr>
        </p:nvSpPr>
        <p:spPr>
          <a:xfrm>
            <a:off x="589045" y="790395"/>
            <a:ext cx="10540290" cy="22267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a:latin typeface="Segoe UI" panose="020B0502040204020203" pitchFamily="34" charset="0"/>
                <a:ea typeface="Microsoft YaHei" panose="020B0503020204020204" pitchFamily="34" charset="-122"/>
              </a:rPr>
              <a:t>在使用 </a:t>
            </a:r>
            <a:r>
              <a:rPr lang="en-US" altLang="zh-CN" sz="1765">
                <a:latin typeface="Segoe UI Semibold" panose="020B0702040204020203" pitchFamily="34" charset="0"/>
                <a:ea typeface="Microsoft YaHei" panose="020B0503020204020204" pitchFamily="34" charset="-122"/>
                <a:cs typeface="Courier New" panose="02070309020205020404" pitchFamily="49" charset="0"/>
              </a:rPr>
              <a:t>startTask()</a:t>
            </a:r>
            <a:r>
              <a:rPr lang="zh-CN" altLang="en-US" sz="1765">
                <a:latin typeface="Segoe UI" panose="020B0502040204020203" pitchFamily="34" charset="0"/>
                <a:ea typeface="Microsoft YaHei" panose="020B0503020204020204" pitchFamily="34" charset="-122"/>
              </a:rPr>
              <a:t> 调用任务模块时，你可以指定 </a:t>
            </a:r>
            <a:r>
              <a:rPr lang="en-US" altLang="zh-CN" sz="1765">
                <a:latin typeface="Segoe UI Semibold" panose="020B0702040204020203" pitchFamily="34" charset="0"/>
                <a:ea typeface="Microsoft YaHei" panose="020B0503020204020204" pitchFamily="34" charset="-122"/>
                <a:cs typeface="Courier New" panose="02070309020205020404" pitchFamily="49" charset="0"/>
              </a:rPr>
              <a:t>submitHandler</a:t>
            </a:r>
            <a:r>
              <a:rPr lang="zh-CN" altLang="en-US" sz="1765">
                <a:latin typeface="Segoe UI" panose="020B0502040204020203" pitchFamily="34" charset="0"/>
                <a:ea typeface="Microsoft YaHei" panose="020B0503020204020204" pitchFamily="34" charset="-122"/>
              </a:rPr>
              <a:t> 回调：</a:t>
            </a:r>
          </a:p>
          <a:p>
            <a:endParaRPr lang="zh-CN" altLang="en-US" sz="1765">
              <a:latin typeface="Segoe UI" panose="020B0502040204020203" pitchFamily="34" charset="0"/>
              <a:ea typeface="Microsoft YaHei" panose="020B0503020204020204" pitchFamily="34" charset="-122"/>
            </a:endParaRPr>
          </a:p>
          <a:p>
            <a:r>
              <a:rPr lang="zh-CN" altLang="en-US" sz="1765">
                <a:latin typeface="Courier New" panose="02070309020205020404" pitchFamily="49" charset="0"/>
                <a:ea typeface="Microsoft YaHei" panose="020B0503020204020204" pitchFamily="34" charset="-122"/>
                <a:cs typeface="Courier New" panose="02070309020205020404" pitchFamily="49" charset="0"/>
              </a:rPr>
              <a:t>	</a:t>
            </a:r>
            <a:r>
              <a:rPr lang="en-US" altLang="zh-CN" sz="1765">
                <a:solidFill>
                  <a:schemeClr val="accent1"/>
                </a:solidFill>
                <a:latin typeface="Segoe UI Semibold" panose="020B0702040204020203" pitchFamily="34" charset="0"/>
                <a:ea typeface="Microsoft YaHei" panose="020B0503020204020204" pitchFamily="34" charset="-122"/>
                <a:cs typeface="Courier New" panose="02070309020205020404" pitchFamily="49" charset="0"/>
              </a:rPr>
              <a:t>submitHandler(error: string, result: string | any)</a:t>
            </a:r>
            <a:endParaRPr lang="zh-CN" altLang="en-US" sz="1765">
              <a:solidFill>
                <a:schemeClr val="accent1"/>
              </a:solidFill>
              <a:latin typeface="Segoe UI Semibold" panose="020B0702040204020203" pitchFamily="34" charset="0"/>
              <a:ea typeface="Microsoft YaHei" panose="020B0503020204020204" pitchFamily="34" charset="-122"/>
              <a:cs typeface="Courier New" panose="02070309020205020404" pitchFamily="49" charset="0"/>
            </a:endParaRPr>
          </a:p>
          <a:p>
            <a:endParaRPr lang="zh-CN" altLang="en-US" sz="1765">
              <a:solidFill>
                <a:schemeClr val="accent1"/>
              </a:solidFill>
              <a:latin typeface="Segoe UI" panose="020B0502040204020203" pitchFamily="34" charset="0"/>
              <a:ea typeface="Microsoft YaHei" panose="020B0503020204020204" pitchFamily="34" charset="-122"/>
            </a:endParaRPr>
          </a:p>
          <a:p>
            <a:r>
              <a:rPr lang="zh-CN" altLang="en-US" sz="1765">
                <a:latin typeface="Segoe UI" panose="020B0502040204020203" pitchFamily="34" charset="0"/>
                <a:ea typeface="Microsoft YaHei" panose="020B0503020204020204" pitchFamily="34" charset="-122"/>
              </a:rPr>
              <a:t>回调接收结果的形式可以是字符串</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来自网页</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或对象</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网页</a:t>
            </a:r>
            <a:r>
              <a:rPr lang="en-US" altLang="zh-CN" sz="1765">
                <a:latin typeface="Segoe UI" panose="020B0502040204020203" pitchFamily="34" charset="0"/>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自适应卡</a:t>
            </a:r>
            <a:r>
              <a:rPr lang="zh-CN" altLang="en-US" sz="1765">
                <a:latin typeface="Microsoft YaHei" panose="020B0503020204020204" pitchFamily="34" charset="-122"/>
                <a:ea typeface="Microsoft YaHei" panose="020B0503020204020204" pitchFamily="34" charset="-122"/>
              </a:rPr>
              <a:t>）</a:t>
            </a:r>
          </a:p>
          <a:p>
            <a:endParaRPr lang="zh-CN" altLang="en-US" sz="1765">
              <a:latin typeface="Segoe UI" panose="020B0502040204020203" pitchFamily="34" charset="0"/>
              <a:ea typeface="Microsoft YaHei" panose="020B0503020204020204" pitchFamily="34" charset="-122"/>
            </a:endParaRPr>
          </a:p>
          <a:p>
            <a:r>
              <a:rPr lang="zh-CN" altLang="en-US" sz="1765">
                <a:latin typeface="Segoe UI" panose="020B0502040204020203" pitchFamily="34" charset="0"/>
                <a:ea typeface="Microsoft YaHei" panose="020B0503020204020204" pitchFamily="34" charset="-122"/>
              </a:rPr>
              <a:t>如果一个错误对象被传递给回调，它将是以下值之一：</a:t>
            </a:r>
            <a:endParaRPr lang="zh-CN" altLang="en-US" sz="1765" dirty="0">
              <a:latin typeface="Segoe UI" panose="020B0502040204020203" pitchFamily="34" charset="0"/>
              <a:ea typeface="Microsoft YaHei" panose="020B0503020204020204" pitchFamily="34" charset="-122"/>
            </a:endParaRPr>
          </a:p>
        </p:txBody>
      </p:sp>
      <p:sp>
        <p:nvSpPr>
          <p:cNvPr id="4" name="New shape"/>
          <p:cNvSpPr/>
          <p:nvPr/>
        </p:nvSpPr>
        <p:spPr>
          <a:xfrm>
            <a:off x="326303" y="3343791"/>
            <a:ext cx="10971244" cy="208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"Values for both card and url were specified. One or the other, but not both, are allowed."</a:t>
            </a:r>
            <a:r>
              <a:rPr lang="zh-CN" altLang="en-US" i="1">
                <a:solidFill>
                  <a:srgbClr val="000000"/>
                </a:solidFill>
                <a:latin typeface="Segoe UI Semibold" panose="020B0702040204020203" pitchFamily="34" charset="0"/>
                <a:ea typeface="Microsoft YaHei" panose="020B0503020204020204" pitchFamily="34" charset="-122"/>
              </a:rPr>
              <a:t>：</a:t>
            </a:r>
            <a:r>
              <a:rPr lang="en-US" altLang="zh-CN">
                <a:solidFill>
                  <a:srgbClr val="000000"/>
                </a:solidFill>
                <a:latin typeface="Segoe UI Semibold" panose="020B0702040204020203" pitchFamily="34" charset="0"/>
                <a:ea typeface="Microsoft YaHei" panose="020B0503020204020204" pitchFamily="34" charset="-122"/>
              </a:rPr>
              <a:t>taskInfo</a:t>
            </a:r>
            <a:r>
              <a:rPr lang="zh-CN" altLang="en-US">
                <a:solidFill>
                  <a:srgbClr val="000000"/>
                </a:solidFill>
                <a:latin typeface="Segoe UI" panose="020B0502040204020203" pitchFamily="34" charset="0"/>
                <a:ea typeface="Microsoft YaHei" panose="020B0503020204020204" pitchFamily="34" charset="-122"/>
              </a:rPr>
              <a:t> 对象包含 </a:t>
            </a:r>
            <a:r>
              <a:rPr lang="en-US" altLang="zh-CN">
                <a:solidFill>
                  <a:srgbClr val="000000"/>
                </a:solidFill>
                <a:latin typeface="Segoe UI Semibold" panose="020B07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 和 </a:t>
            </a:r>
            <a:r>
              <a:rPr lang="en-US" altLang="zh-CN">
                <a:solidFill>
                  <a:srgbClr val="000000"/>
                </a:solidFill>
                <a:latin typeface="Segoe UI Semibold" panose="020B0702040204020203" pitchFamily="34" charset="0"/>
                <a:ea typeface="Microsoft YaHei" panose="020B0503020204020204" pitchFamily="34" charset="-122"/>
              </a:rPr>
              <a:t>card</a:t>
            </a:r>
            <a:r>
              <a:rPr lang="zh-CN" altLang="en-US">
                <a:solidFill>
                  <a:srgbClr val="000000"/>
                </a:solidFill>
                <a:latin typeface="Segoe UI" panose="020B0502040204020203" pitchFamily="34" charset="0"/>
                <a:ea typeface="Microsoft YaHei" panose="020B0503020204020204" pitchFamily="34" charset="-122"/>
              </a:rPr>
              <a:t> 两个属性的值。 </a:t>
            </a:r>
            <a:r>
              <a:rPr lang="zh-CN" altLang="en-US" i="1">
                <a:solidFill>
                  <a:srgbClr val="000000"/>
                </a:solidFill>
                <a:latin typeface="Segoe UI" panose="020B0502040204020203" pitchFamily="34" charset="0"/>
                <a:ea typeface="Microsoft YaHei" panose="020B0503020204020204" pitchFamily="34" charset="-122"/>
              </a:rPr>
              <a:t>二者互斥，应只指定一个。</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"You must specify a value for either card or url."</a:t>
            </a:r>
            <a:r>
              <a:rPr lang="zh-CN" altLang="en-US" i="1">
                <a:solidFill>
                  <a:srgbClr val="000000"/>
                </a:solidFill>
                <a:latin typeface="Segoe UI Semibold" panose="020B07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这个错误与前一个错误相反。 </a:t>
            </a:r>
            <a:r>
              <a:rPr lang="en-US" altLang="zh-CN">
                <a:solidFill>
                  <a:srgbClr val="000000"/>
                </a:solidFill>
                <a:latin typeface="Segoe UI Semibold" panose="020B07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 或 </a:t>
            </a:r>
            <a:r>
              <a:rPr lang="en-US" altLang="zh-CN">
                <a:solidFill>
                  <a:srgbClr val="000000"/>
                </a:solidFill>
                <a:latin typeface="Segoe UI Semibold" panose="020B0702040204020203" pitchFamily="34" charset="0"/>
                <a:ea typeface="Microsoft YaHei" panose="020B0503020204020204" pitchFamily="34" charset="-122"/>
              </a:rPr>
              <a:t>card</a:t>
            </a:r>
            <a:r>
              <a:rPr lang="zh-CN" altLang="en-US">
                <a:solidFill>
                  <a:srgbClr val="000000"/>
                </a:solidFill>
                <a:latin typeface="Segoe UI" panose="020B0502040204020203" pitchFamily="34" charset="0"/>
                <a:ea typeface="Microsoft YaHei" panose="020B0503020204020204" pitchFamily="34" charset="-122"/>
              </a:rPr>
              <a:t> 属性均为必填。</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"Invalid appId."</a:t>
            </a:r>
            <a:r>
              <a:rPr lang="zh-CN" altLang="en-US">
                <a:solidFill>
                  <a:srgbClr val="000000"/>
                </a:solidFill>
                <a:latin typeface="Segoe UI" panose="020B0502040204020203" pitchFamily="34" charset="0"/>
                <a:ea typeface="Microsoft YaHei" panose="020B0503020204020204" pitchFamily="34" charset="-122"/>
              </a:rPr>
              <a:t>：</a:t>
            </a:r>
            <a:r>
              <a:rPr lang="en-US" altLang="zh-CN">
                <a:solidFill>
                  <a:srgbClr val="000000"/>
                </a:solidFill>
                <a:latin typeface="Segoe UI Semibold" panose="020B0702040204020203" pitchFamily="34" charset="0"/>
                <a:ea typeface="Microsoft YaHei" panose="020B0503020204020204" pitchFamily="34" charset="-122"/>
              </a:rPr>
              <a:t>taskInfo.appId</a:t>
            </a:r>
            <a:r>
              <a:rPr lang="zh-CN" altLang="en-US">
                <a:solidFill>
                  <a:srgbClr val="000000"/>
                </a:solidFill>
                <a:latin typeface="Segoe UI" panose="020B0502040204020203" pitchFamily="34" charset="0"/>
                <a:ea typeface="Microsoft YaHei" panose="020B0503020204020204" pitchFamily="34" charset="-122"/>
              </a:rPr>
              <a:t> 属性无效。</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"User cancelled/closed the task module."</a:t>
            </a:r>
            <a:r>
              <a:rPr lang="zh-CN" altLang="en-US" i="1">
                <a:solidFill>
                  <a:srgbClr val="000000"/>
                </a:solidFill>
                <a:latin typeface="Segoe UI Semibold" panose="020B07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用户关闭了任务模块。</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中的任务模块</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用任务模块收集用户输入</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56385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在任务模块中使用自适应卡片和深度链接</a:t>
            </a:r>
            <a:endParaRPr lang="zh-CN" altLang="en-US" b="1" dirty="0">
              <a:latin typeface="Segoe UI Semibold" panose="020B0702040204020203" pitchFamily="34" charset="0"/>
              <a:ea typeface="Microsoft YaHei" panose="020B0503020204020204" pitchFamily="34" charset="-122"/>
            </a:endParaRPr>
          </a:p>
        </p:txBody>
      </p:sp>
      <p:pic>
        <p:nvPicPr>
          <p:cNvPr id="6" name="Picture 5" descr="包含两条水平线和两条垂直弧线的地球仪图标">
            <a:extLst>
              <a:ext uri="{FF2B5EF4-FFF2-40B4-BE49-F238E27FC236}">
                <a16:creationId xmlns:a16="http://schemas.microsoft.com/office/drawing/2014/main" id="{EF889802-C677-475B-A178-6825E5F9C6D1}"/>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482832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FBF-2FE2-7D4A-8EBC-09FD8F8D114A}"/>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用深度链接调用任务模块</a:t>
            </a:r>
          </a:p>
        </p:txBody>
      </p:sp>
      <p:sp>
        <p:nvSpPr>
          <p:cNvPr id="3" name="Content Placeholder 2">
            <a:extLst>
              <a:ext uri="{FF2B5EF4-FFF2-40B4-BE49-F238E27FC236}">
                <a16:creationId xmlns:a16="http://schemas.microsoft.com/office/drawing/2014/main" id="{A9C70DDD-23F7-2A4B-9ACB-573E642E27B4}"/>
              </a:ext>
            </a:extLst>
          </p:cNvPr>
          <p:cNvSpPr>
            <a:spLocks noGrp="1"/>
          </p:cNvSpPr>
          <p:nvPr>
            <p:ph type="body" sz="quarter" idx="10"/>
          </p:nvPr>
        </p:nvSpPr>
        <p:spPr>
          <a:xfrm>
            <a:off x="588264" y="1242285"/>
            <a:ext cx="10920998" cy="4071317"/>
          </a:xfrm>
        </p:spPr>
        <p:txBody>
          <a:bodyPr>
            <a:normAutofit/>
          </a:bodyPr>
          <a:lstStyle/>
          <a:p>
            <a:pPr marL="0" indent="0">
              <a:buNone/>
            </a:pPr>
            <a:r>
              <a:rPr lang="zh-CN" altLang="en-US">
                <a:latin typeface="Segoe UI" panose="020B0502040204020203" pitchFamily="34" charset="0"/>
                <a:ea typeface="Microsoft YaHei" panose="020B0503020204020204" pitchFamily="34" charset="-122"/>
              </a:rPr>
              <a:t>深度链接是特殊的 </a:t>
            </a:r>
            <a:r>
              <a:rPr lang="en-US" altLang="zh-CN">
                <a:latin typeface="Segoe UI" panose="020B0502040204020203" pitchFamily="34" charset="0"/>
                <a:ea typeface="Microsoft YaHei" panose="020B0503020204020204" pitchFamily="34" charset="-122"/>
              </a:rPr>
              <a:t>URL</a:t>
            </a:r>
            <a:r>
              <a:rPr lang="zh-CN" altLang="en-US">
                <a:latin typeface="Segoe UI" panose="020B0502040204020203" pitchFamily="34" charset="0"/>
                <a:ea typeface="Microsoft YaHei" panose="020B0503020204020204" pitchFamily="34" charset="-122"/>
              </a:rPr>
              <a:t>，包含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用来调用任务模块的特定值。</a:t>
            </a:r>
          </a:p>
          <a:p>
            <a:pPr marL="0" indent="0">
              <a:buNone/>
            </a:pPr>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深度链接可用于从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内部或外部调用任务模块。</a:t>
            </a:r>
            <a:endParaRPr lang="zh-CN" altLang="en-US" dirty="0">
              <a:latin typeface="Segoe UI" panose="020B0502040204020203" pitchFamily="34" charset="0"/>
              <a:ea typeface="Microsoft YaHei" panose="020B0503020204020204" pitchFamily="34" charset="-122"/>
            </a:endParaRPr>
          </a:p>
        </p:txBody>
      </p:sp>
      <p:sp>
        <p:nvSpPr>
          <p:cNvPr id="5" name="New shape">
            <a:extLst>
              <a:ext uri="{FF2B5EF4-FFF2-40B4-BE49-F238E27FC236}">
                <a16:creationId xmlns:a16="http://schemas.microsoft.com/office/drawing/2014/main" id="{D27DD75D-D7D3-4269-8D90-7A13B7F48E06}"/>
              </a:ext>
              <a:ext uri="{C183D7F6-B498-43B3-948B-1728B52AA6E4}">
                <adec:decorative xmlns:adec="http://schemas.microsoft.com/office/drawing/2017/decorative" val="1"/>
              </a:ext>
            </a:extLst>
          </p:cNvPr>
          <p:cNvSpPr/>
          <p:nvPr/>
        </p:nvSpPr>
        <p:spPr>
          <a:xfrm>
            <a:off x="951689" y="3531815"/>
            <a:ext cx="10032500" cy="69976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078">
                <a:solidFill>
                  <a:srgbClr val="006881"/>
                </a:solidFill>
                <a:latin typeface="Segoe UI" panose="020B0502040204020203" pitchFamily="34" charset="0"/>
                <a:ea typeface="Microsoft YaHei" panose="020B0503020204020204" pitchFamily="34" charset="-122"/>
              </a:rPr>
              <a:t>https://teams.microsoft.com/l/task/&lt;APP_ID&gt;?url=&lt;TASKINFO.URL&gt;&amp;height=&lt;TASKINFO.HEIGHT&gt;&amp;width=&lt;TASKINFO.WIDTH&gt;&amp;title=&lt;TASKINFO.TITLE&gt; </a:t>
            </a:r>
            <a:endParaRPr lang="zh-CN" altLang="en-US" sz="1078" dirty="0">
              <a:solidFill>
                <a:srgbClr val="FFFFFF"/>
              </a:solidFill>
              <a:latin typeface="Segoe UI" panose="020B0502040204020203" pitchFamily="34" charset="0"/>
              <a:ea typeface="Microsoft YaHei" panose="020B0503020204020204" pitchFamily="34" charset="-122"/>
            </a:endParaRPr>
          </a:p>
        </p:txBody>
      </p:sp>
      <p:sp>
        <p:nvSpPr>
          <p:cNvPr id="7" name="New shape">
            <a:extLst>
              <a:ext uri="{FF2B5EF4-FFF2-40B4-BE49-F238E27FC236}">
                <a16:creationId xmlns:a16="http://schemas.microsoft.com/office/drawing/2014/main" id="{20D5C8A6-DFB2-4A99-98F9-06D16FA9EF74}"/>
              </a:ext>
              <a:ext uri="{C183D7F6-B498-43B3-948B-1728B52AA6E4}">
                <adec:decorative xmlns:adec="http://schemas.microsoft.com/office/drawing/2017/decorative" val="1"/>
              </a:ext>
            </a:extLst>
          </p:cNvPr>
          <p:cNvSpPr/>
          <p:nvPr/>
        </p:nvSpPr>
        <p:spPr>
          <a:xfrm>
            <a:off x="951689" y="3199915"/>
            <a:ext cx="10032499"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HTTP</a:t>
            </a:r>
            <a:endParaRPr lang="zh-CN" altLang="en-US" sz="1568"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723935463"/>
      </p:ext>
    </p:extLst>
  </p:cSld>
  <p:clrMapOvr>
    <a:overrideClrMapping bg1="lt1" tx1="dk1" bg2="lt2" tx2="dk2" accent1="accent1" accent2="accent2" accent3="accent3" accent4="accent4" accent5="accent5" accent6="accent6" hlink="hlink" folHlink="folHlink"/>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与机器人一起使用任务模块 </a:t>
            </a:r>
            <a:endParaRPr lang="zh-CN" altLang="en-US" b="1" dirty="0">
              <a:latin typeface="Segoe UI Semibold" panose="020B0702040204020203" pitchFamily="34" charset="0"/>
              <a:ea typeface="Microsoft YaHei" panose="020B0503020204020204" pitchFamily="34" charset="-122"/>
            </a:endParaRPr>
          </a:p>
        </p:txBody>
      </p:sp>
      <p:pic>
        <p:nvPicPr>
          <p:cNvPr id="6" name="Picture 5" descr="包含两条水平线和两条垂直弧线的地球仪图标">
            <a:extLst>
              <a:ext uri="{FF2B5EF4-FFF2-40B4-BE49-F238E27FC236}">
                <a16:creationId xmlns:a16="http://schemas.microsoft.com/office/drawing/2014/main" id="{1EF8CE38-3DE4-44FA-929D-B388476BF540}"/>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1937850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C0C0-F45A-8C4B-9342-6938F003F9B2}"/>
              </a:ext>
            </a:extLst>
          </p:cNvPr>
          <p:cNvSpPr>
            <a:spLocks noGrp="1"/>
          </p:cNvSpPr>
          <p:nvPr>
            <p:ph type="title"/>
          </p:nvPr>
        </p:nvSpPr>
        <p:spPr>
          <a:xfrm>
            <a:off x="552192" y="238397"/>
            <a:ext cx="11018520" cy="430826"/>
          </a:xfrm>
        </p:spPr>
        <p:txBody>
          <a:bodyPr>
            <a:normAutofit/>
          </a:bodyPr>
          <a:lstStyle/>
          <a:p>
            <a:r>
              <a:rPr lang="zh-CN" altLang="en-US" b="1" dirty="0">
                <a:latin typeface="Segoe UI Semibold" panose="020B0702040204020203" pitchFamily="34" charset="0"/>
                <a:ea typeface="Microsoft YaHei" panose="020B0503020204020204" pitchFamily="34" charset="-122"/>
              </a:rPr>
              <a:t>任务模块和机器人</a:t>
            </a:r>
          </a:p>
        </p:txBody>
      </p:sp>
      <p:sp>
        <p:nvSpPr>
          <p:cNvPr id="3" name="Content Placeholder 2">
            <a:extLst>
              <a:ext uri="{FF2B5EF4-FFF2-40B4-BE49-F238E27FC236}">
                <a16:creationId xmlns:a16="http://schemas.microsoft.com/office/drawing/2014/main" id="{C38445C7-9E0B-F740-A18D-4DB8ED9CD203}"/>
              </a:ext>
            </a:extLst>
          </p:cNvPr>
          <p:cNvSpPr>
            <a:spLocks noGrp="1"/>
          </p:cNvSpPr>
          <p:nvPr>
            <p:ph type="body" sz="quarter" idx="10"/>
          </p:nvPr>
        </p:nvSpPr>
        <p:spPr>
          <a:xfrm>
            <a:off x="552192" y="954773"/>
            <a:ext cx="11087616" cy="5132390"/>
          </a:xfrm>
        </p:spPr>
        <p:txBody>
          <a:bodyPr>
            <a:normAutofit/>
          </a:bodyPr>
          <a:lstStyle/>
          <a:p>
            <a:pPr marL="0" indent="0">
              <a:buNone/>
            </a:pPr>
            <a:r>
              <a:rPr lang="zh-CN" altLang="en-US">
                <a:latin typeface="Segoe UI" panose="020B0502040204020203" pitchFamily="34" charset="0"/>
                <a:ea typeface="Microsoft YaHei" panose="020B0503020204020204" pitchFamily="34" charset="-122"/>
              </a:rPr>
              <a:t>机器人可以调用和处理来自任务模块的提交</a:t>
            </a:r>
          </a:p>
          <a:p>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机器人与选项卡和深度链接不同：</a:t>
            </a:r>
          </a:p>
          <a:p>
            <a:pPr marL="799946" lvl="1" indent="-342834"/>
            <a:r>
              <a:rPr lang="zh-CN" altLang="en-US">
                <a:latin typeface="Segoe UI" panose="020B0502040204020203" pitchFamily="34" charset="0"/>
                <a:ea typeface="Microsoft YaHei" panose="020B0503020204020204" pitchFamily="34" charset="-122"/>
              </a:rPr>
              <a:t>没有用户界面可供用户操作以触发打开任务模块</a:t>
            </a:r>
          </a:p>
          <a:p>
            <a:pPr marL="799946" lvl="1" indent="-342834"/>
            <a:r>
              <a:rPr lang="zh-CN" altLang="en-US">
                <a:latin typeface="Segoe UI" panose="020B0502040204020203" pitchFamily="34" charset="0"/>
                <a:ea typeface="Microsoft YaHei" panose="020B0503020204020204" pitchFamily="34" charset="-122"/>
              </a:rPr>
              <a:t>机器人在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外部的服务中运行</a:t>
            </a:r>
          </a:p>
          <a:p>
            <a:pPr marL="342834" indent="-342834"/>
            <a:endParaRPr lang="zh-CN" altLang="en-US">
              <a:latin typeface="Segoe UI" panose="020B0502040204020203" pitchFamily="34" charset="0"/>
              <a:ea typeface="Microsoft YaHei" panose="020B0503020204020204" pitchFamily="34" charset="-122"/>
            </a:endParaRPr>
          </a:p>
          <a:p>
            <a:pPr marL="0" indent="0">
              <a:buNone/>
            </a:pP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Bot Framework </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Teams SDK </a:t>
            </a:r>
            <a:r>
              <a:rPr lang="zh-CN" altLang="en-US">
                <a:latin typeface="Segoe UI" panose="020B0502040204020203" pitchFamily="34" charset="0"/>
                <a:ea typeface="Microsoft YaHei" panose="020B0503020204020204" pitchFamily="34" charset="-122"/>
              </a:rPr>
              <a:t>已经增加了对以下操作的支持</a:t>
            </a:r>
          </a:p>
          <a:p>
            <a:pPr marL="799946" lvl="1" indent="-342834"/>
            <a:r>
              <a:rPr lang="zh-CN" altLang="en-US">
                <a:latin typeface="Segoe UI" panose="020B0502040204020203" pitchFamily="34" charset="0"/>
                <a:ea typeface="Microsoft YaHei" panose="020B0503020204020204" pitchFamily="34" charset="-122"/>
              </a:rPr>
              <a:t>调用任务模块</a:t>
            </a:r>
          </a:p>
          <a:p>
            <a:pPr marL="799946" lvl="1" indent="-342834"/>
            <a:r>
              <a:rPr lang="zh-CN" altLang="en-US">
                <a:latin typeface="Segoe UI" panose="020B0502040204020203" pitchFamily="34" charset="0"/>
                <a:ea typeface="Microsoft YaHei" panose="020B0503020204020204" pitchFamily="34" charset="-122"/>
              </a:rPr>
              <a:t>处理 </a:t>
            </a:r>
            <a:r>
              <a:rPr lang="en-US" altLang="zh-CN" b="1">
                <a:latin typeface="Segoe UI" panose="020B0502040204020203" pitchFamily="34" charset="0"/>
                <a:ea typeface="Microsoft YaHei" panose="020B0503020204020204" pitchFamily="34" charset="-122"/>
              </a:rPr>
              <a:t>Action.Submit</a:t>
            </a:r>
            <a:r>
              <a:rPr lang="zh-CN" altLang="en-US">
                <a:latin typeface="Segoe UI" panose="020B0502040204020203" pitchFamily="34" charset="0"/>
                <a:ea typeface="Microsoft YaHei" panose="020B0503020204020204" pitchFamily="34" charset="-122"/>
              </a:rPr>
              <a:t> 事件，即任务模块向机器人提交信息的事件</a:t>
            </a:r>
          </a:p>
          <a:p>
            <a:pPr marL="799946" lvl="1" indent="-342834"/>
            <a:endParaRPr lang="zh-CN" altLang="en-US" b="1">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机器人可以通过以下两种方式之一调用任务模块：</a:t>
            </a:r>
          </a:p>
          <a:p>
            <a:pPr marL="457112" indent="-457112">
              <a:buFont typeface="+mj-lt"/>
              <a:buAutoNum type="arabicPeriod"/>
            </a:pPr>
            <a:r>
              <a:rPr lang="zh-CN" altLang="en-US">
                <a:latin typeface="Segoe UI" panose="020B0502040204020203" pitchFamily="34" charset="0"/>
                <a:ea typeface="Microsoft YaHei" panose="020B0503020204020204" pitchFamily="34" charset="-122"/>
              </a:rPr>
              <a:t>创建深度链接，并将其嵌入用户可以选择的消息中</a:t>
            </a:r>
          </a:p>
          <a:p>
            <a:pPr marL="457112" indent="-457112">
              <a:buFont typeface="+mj-lt"/>
              <a:buAutoNum type="arabicPeriod"/>
            </a:pPr>
            <a:r>
              <a:rPr lang="zh-CN" altLang="en-US">
                <a:latin typeface="Segoe UI" panose="020B0502040204020203" pitchFamily="34" charset="0"/>
                <a:ea typeface="Microsoft YaHei" panose="020B0503020204020204" pitchFamily="34" charset="-122"/>
              </a:rPr>
              <a:t>回复</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发送特殊类型的消息给 </a:t>
            </a:r>
            <a:r>
              <a:rPr lang="en-US" altLang="zh-CN">
                <a:latin typeface="Segoe UI" panose="020B0502040204020203" pitchFamily="34" charset="0"/>
                <a:ea typeface="Microsoft YaHei" panose="020B0503020204020204" pitchFamily="34" charset="-122"/>
              </a:rPr>
              <a:t>Bot Framework </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Teams</a:t>
            </a:r>
            <a:endParaRPr lang="zh-CN" altLang="en-US">
              <a:latin typeface="Segoe UI" panose="020B0502040204020203" pitchFamily="34" charset="0"/>
              <a:ea typeface="Microsoft YaHei" panose="020B0503020204020204" pitchFamily="34" charset="-122"/>
            </a:endParaRPr>
          </a:p>
          <a:p>
            <a:pPr marL="799946" lvl="1" indent="-342834"/>
            <a:endParaRPr lang="zh-CN" altLang="en-US" b="1">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79413019"/>
      </p:ext>
    </p:extLst>
  </p:cSld>
  <p:clrMapOvr>
    <a:overrideClrMapping bg1="lt1" tx1="dk1" bg2="lt2" tx2="dk2" accent1="accent1" accent2="accent2" accent3="accent3" accent4="accent4" accent5="accent5" accent6="accent6" hlink="hlink" folHlink="folHlink"/>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00607-8700-9B47-B757-F5AE87009D8C}"/>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调用消息回调响应</a:t>
            </a:r>
          </a:p>
        </p:txBody>
      </p:sp>
      <p:sp>
        <p:nvSpPr>
          <p:cNvPr id="3" name="Content Placeholder 2">
            <a:extLst>
              <a:ext uri="{FF2B5EF4-FFF2-40B4-BE49-F238E27FC236}">
                <a16:creationId xmlns:a16="http://schemas.microsoft.com/office/drawing/2014/main" id="{9E9C6F99-0B34-254F-84E1-D4CDA4C11910}"/>
              </a:ext>
            </a:extLst>
          </p:cNvPr>
          <p:cNvSpPr>
            <a:spLocks noGrp="1"/>
          </p:cNvSpPr>
          <p:nvPr>
            <p:ph type="body" sz="quarter" idx="10"/>
          </p:nvPr>
        </p:nvSpPr>
        <p:spPr>
          <a:xfrm>
            <a:off x="584201" y="1435781"/>
            <a:ext cx="11224824" cy="920820"/>
          </a:xfrm>
        </p:spPr>
        <p:txBody>
          <a:bodyPr>
            <a:normAutofit/>
          </a:bodyPr>
          <a:lstStyle/>
          <a:p>
            <a:pPr marL="0" indent="0">
              <a:buNone/>
            </a:pPr>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指示显示消息或其他任务模块：</a:t>
            </a:r>
            <a:endParaRPr lang="zh-CN" altLang="en-US" dirty="0">
              <a:latin typeface="Segoe UI" panose="020B0502040204020203" pitchFamily="34" charset="0"/>
              <a:ea typeface="Microsoft YaHei" panose="020B0503020204020204" pitchFamily="34" charset="-122"/>
            </a:endParaRPr>
          </a:p>
        </p:txBody>
      </p:sp>
      <p:sp>
        <p:nvSpPr>
          <p:cNvPr id="5" name="New shape">
            <a:extLst>
              <a:ext uri="{FF2B5EF4-FFF2-40B4-BE49-F238E27FC236}">
                <a16:creationId xmlns:a16="http://schemas.microsoft.com/office/drawing/2014/main" id="{9B3D7EAB-3676-436D-80F5-86DB387462A3}"/>
              </a:ext>
              <a:ext uri="{C183D7F6-B498-43B3-948B-1728B52AA6E4}">
                <adec:decorative xmlns:adec="http://schemas.microsoft.com/office/drawing/2017/decorative" val="1"/>
              </a:ext>
            </a:extLst>
          </p:cNvPr>
          <p:cNvSpPr/>
          <p:nvPr/>
        </p:nvSpPr>
        <p:spPr>
          <a:xfrm>
            <a:off x="584201" y="3089028"/>
            <a:ext cx="4885820" cy="207601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372">
                <a:solidFill>
                  <a:srgbClr val="171717"/>
                </a:solidFill>
                <a:latin typeface="SFMono-Regular"/>
                <a:ea typeface="Microsoft YaHei" panose="020B0503020204020204" pitchFamily="34" charset="-122"/>
              </a:rPr>
              <a:t>{ </a:t>
            </a: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"task"</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"type"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"message"</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"value"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"Message text </a:t>
            </a:r>
            <a:endParaRPr lang="zh-CN" altLang="en-US" sz="1372">
              <a:solidFill>
                <a:srgbClr val="A31515"/>
              </a:solidFill>
              <a:latin typeface="SFMono-Regular"/>
              <a:ea typeface="Microsoft YaHei" panose="020B0503020204020204" pitchFamily="34" charset="-122"/>
            </a:endParaRPr>
          </a:p>
          <a:p>
            <a:pPr defTabSz="914367">
              <a:lnSpc>
                <a:spcPct val="125000"/>
              </a:lnSpc>
            </a:pPr>
            <a:r>
              <a:rPr lang="zh-CN" altLang="en-US" sz="1372">
                <a:solidFill>
                  <a:srgbClr val="A31515"/>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 </a:t>
            </a:r>
            <a:endParaRPr lang="zh-CN" altLang="en-US" sz="1372">
              <a:solidFill>
                <a:srgbClr val="A31515"/>
              </a:solidFill>
              <a:latin typeface="SFMono-Regular"/>
              <a:ea typeface="Microsoft YaHei" panose="020B0503020204020204" pitchFamily="34" charset="-122"/>
            </a:endParaRPr>
          </a:p>
          <a:p>
            <a:pPr defTabSz="914367">
              <a:lnSpc>
                <a:spcPct val="125000"/>
              </a:lnSpc>
            </a:pPr>
            <a:r>
              <a:rPr lang="en-US" altLang="zh-CN" sz="1372">
                <a:solidFill>
                  <a:srgbClr val="A31515"/>
                </a:solidFill>
                <a:latin typeface="SFMono-Regular"/>
                <a:ea typeface="Microsoft YaHei" panose="020B0503020204020204" pitchFamily="34" charset="-122"/>
              </a:rPr>
              <a:t>}</a:t>
            </a:r>
            <a:endParaRPr lang="zh-CN" altLang="en-US" sz="1372" dirty="0">
              <a:solidFill>
                <a:srgbClr val="1A1A1A"/>
              </a:solidFill>
              <a:latin typeface="SFMono-Regular"/>
              <a:ea typeface="Microsoft YaHei" panose="020B0503020204020204" pitchFamily="34" charset="-122"/>
            </a:endParaRPr>
          </a:p>
        </p:txBody>
      </p:sp>
      <p:sp>
        <p:nvSpPr>
          <p:cNvPr id="7" name="New shape">
            <a:extLst>
              <a:ext uri="{FF2B5EF4-FFF2-40B4-BE49-F238E27FC236}">
                <a16:creationId xmlns:a16="http://schemas.microsoft.com/office/drawing/2014/main" id="{A7E87682-B6DA-4302-AF9F-A0A6262C9449}"/>
              </a:ext>
            </a:extLst>
          </p:cNvPr>
          <p:cNvSpPr/>
          <p:nvPr/>
        </p:nvSpPr>
        <p:spPr>
          <a:xfrm>
            <a:off x="584202" y="2860377"/>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9" name="New shape">
            <a:extLst>
              <a:ext uri="{FF2B5EF4-FFF2-40B4-BE49-F238E27FC236}">
                <a16:creationId xmlns:a16="http://schemas.microsoft.com/office/drawing/2014/main" id="{BA9669DC-B1C0-4582-B4B5-2E537C78AF00}"/>
              </a:ext>
              <a:ext uri="{C183D7F6-B498-43B3-948B-1728B52AA6E4}">
                <adec:decorative xmlns:adec="http://schemas.microsoft.com/office/drawing/2017/decorative" val="1"/>
              </a:ext>
            </a:extLst>
          </p:cNvPr>
          <p:cNvSpPr/>
          <p:nvPr/>
        </p:nvSpPr>
        <p:spPr>
          <a:xfrm>
            <a:off x="6288085" y="3079977"/>
            <a:ext cx="4798312" cy="220255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372">
                <a:solidFill>
                  <a:srgbClr val="171717"/>
                </a:solidFill>
                <a:latin typeface="SFMono-Regular"/>
                <a:ea typeface="Microsoft YaHei" panose="020B0503020204020204" pitchFamily="34" charset="-122"/>
              </a:rPr>
              <a:t>{ </a:t>
            </a:r>
          </a:p>
          <a:p>
            <a:pPr defTabSz="914367"/>
            <a:r>
              <a:rPr lang="en-US" altLang="zh-CN" sz="1372">
                <a:solidFill>
                  <a:srgbClr val="0451A5"/>
                </a:solidFill>
                <a:latin typeface="SFMono-Regular"/>
                <a:ea typeface="Microsoft YaHei" panose="020B0503020204020204" pitchFamily="34" charset="-122"/>
              </a:rPr>
              <a:t>"task"</a:t>
            </a:r>
            <a:r>
              <a:rPr lang="en-US" altLang="zh-CN" sz="1372">
                <a:solidFill>
                  <a:srgbClr val="171717"/>
                </a:solidFill>
                <a:latin typeface="SFMono-Regular"/>
                <a:ea typeface="Microsoft YaHei" panose="020B0503020204020204" pitchFamily="34" charset="-122"/>
              </a:rPr>
              <a:t>: {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"type"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"continue"</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"value"</a:t>
            </a:r>
            <a:r>
              <a:rPr lang="en-US" altLang="zh-CN" sz="1372">
                <a:solidFill>
                  <a:srgbClr val="171717"/>
                </a:solidFill>
                <a:latin typeface="SFMono-Regular"/>
                <a:ea typeface="Microsoft YaHei" panose="020B0503020204020204" pitchFamily="34" charset="-122"/>
              </a:rPr>
              <a:t>: {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"title"</a:t>
            </a:r>
            <a:r>
              <a:rPr lang="en-US" altLang="zh-CN" sz="1372">
                <a:solidFill>
                  <a:srgbClr val="171717"/>
                </a:solidFill>
                <a:latin typeface="SFMono-Regular"/>
                <a:ea typeface="Microsoft YaHei" panose="020B0503020204020204" pitchFamily="34" charset="-122"/>
              </a:rPr>
              <a:t>: &lt;TaskModuleTaskInfo object&gt;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en-US" altLang="zh-CN" sz="1372">
                <a:solidFill>
                  <a:srgbClr val="171717"/>
                </a:solidFill>
                <a:latin typeface="SFMono-Regular"/>
                <a:ea typeface="Microsoft YaHei" panose="020B0503020204020204" pitchFamily="34" charset="-122"/>
              </a:rPr>
              <a:t>}</a:t>
            </a:r>
            <a:endParaRPr lang="zh-CN" altLang="en-US" sz="1372" dirty="0">
              <a:solidFill>
                <a:srgbClr val="1A1A1A"/>
              </a:solidFill>
              <a:latin typeface="SFMono-Regular"/>
              <a:ea typeface="Microsoft YaHei" panose="020B0503020204020204" pitchFamily="34" charset="-122"/>
            </a:endParaRPr>
          </a:p>
        </p:txBody>
      </p:sp>
      <p:sp>
        <p:nvSpPr>
          <p:cNvPr id="11" name="New shape">
            <a:extLst>
              <a:ext uri="{FF2B5EF4-FFF2-40B4-BE49-F238E27FC236}">
                <a16:creationId xmlns:a16="http://schemas.microsoft.com/office/drawing/2014/main" id="{71F603FB-9889-4D6A-8392-6FD74BB5226C}"/>
              </a:ext>
              <a:ext uri="{C183D7F6-B498-43B3-948B-1728B52AA6E4}">
                <adec:decorative xmlns:adec="http://schemas.microsoft.com/office/drawing/2017/decorative" val="1"/>
              </a:ext>
            </a:extLst>
          </p:cNvPr>
          <p:cNvSpPr/>
          <p:nvPr/>
        </p:nvSpPr>
        <p:spPr>
          <a:xfrm>
            <a:off x="6288086" y="2855821"/>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13" name="New shape">
            <a:extLst>
              <a:ext uri="{FF2B5EF4-FFF2-40B4-BE49-F238E27FC236}">
                <a16:creationId xmlns:a16="http://schemas.microsoft.com/office/drawing/2014/main" id="{EC8745CF-42A0-45F0-B5AF-A46144D227E7}"/>
              </a:ext>
              <a:ext uri="{C183D7F6-B498-43B3-948B-1728B52AA6E4}">
                <adec:decorative xmlns:adec="http://schemas.microsoft.com/office/drawing/2017/decorative" val="1"/>
              </a:ext>
            </a:extLst>
          </p:cNvPr>
          <p:cNvSpPr/>
          <p:nvPr/>
        </p:nvSpPr>
        <p:spPr>
          <a:xfrm>
            <a:off x="584202" y="2851986"/>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807726156"/>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191863"/>
            <a:ext cx="11018520" cy="430826"/>
          </a:xfrm>
        </p:spPr>
        <p:txBody>
          <a:bodyPr/>
          <a:lstStyle/>
          <a:p>
            <a:r>
              <a:rPr lang="zh-CN" altLang="en-US" b="1" dirty="0">
                <a:latin typeface="Segoe UI Semibold" panose="020B0702040204020203" pitchFamily="34" charset="0"/>
                <a:ea typeface="Microsoft YaHei" panose="020B0503020204020204" pitchFamily="34" charset="-122"/>
                <a:cs typeface="Segoe UI"/>
              </a:rPr>
              <a:t>什么是 </a:t>
            </a:r>
            <a:r>
              <a:rPr lang="en-US" altLang="zh-CN" b="1" dirty="0">
                <a:latin typeface="Segoe UI Semibold" panose="020B0702040204020203" pitchFamily="34" charset="0"/>
                <a:ea typeface="Microsoft YaHei" panose="020B0503020204020204" pitchFamily="34" charset="-122"/>
                <a:cs typeface="Segoe UI"/>
              </a:rPr>
              <a:t>Microsoft Teams </a:t>
            </a:r>
            <a:r>
              <a:rPr lang="zh-CN" altLang="en-US" b="1" dirty="0">
                <a:latin typeface="Segoe UI Semibold" panose="020B0702040204020203" pitchFamily="34" charset="0"/>
                <a:ea typeface="Microsoft YaHei" panose="020B0503020204020204" pitchFamily="34" charset="-122"/>
                <a:cs typeface="Segoe UI"/>
              </a:rPr>
              <a:t>应用？</a:t>
            </a:r>
          </a:p>
        </p:txBody>
      </p:sp>
      <p:sp>
        <p:nvSpPr>
          <p:cNvPr id="5" name="TextBox 4" descr="Icon of a document">
            <a:extLst>
              <a:ext uri="{FF2B5EF4-FFF2-40B4-BE49-F238E27FC236}">
                <a16:creationId xmlns:a16="http://schemas.microsoft.com/office/drawing/2014/main" id="{3609FF6D-5E85-4D0F-9C03-EDA06755450B}"/>
              </a:ext>
            </a:extLst>
          </p:cNvPr>
          <p:cNvSpPr txBox="1"/>
          <p:nvPr/>
        </p:nvSpPr>
        <p:spPr>
          <a:xfrm>
            <a:off x="574273" y="921801"/>
            <a:ext cx="11049681" cy="362072"/>
          </a:xfrm>
          <a:prstGeom prst="rect">
            <a:avLst/>
          </a:prstGeom>
          <a:noFill/>
        </p:spPr>
        <p:txBody>
          <a:bodyPr wrap="square" lIns="0" tIns="0" rIns="0" bIns="0" rtlCol="0">
            <a:spAutoFit/>
          </a:bodyPr>
          <a:lstStyle/>
          <a:p>
            <a:pPr defTabSz="914367"/>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应用包括三个主要组成部分： </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36" name="Picture 35" descr="三个人的图标">
            <a:extLst>
              <a:ext uri="{FF2B5EF4-FFF2-40B4-BE49-F238E27FC236}">
                <a16:creationId xmlns:a16="http://schemas.microsoft.com/office/drawing/2014/main" id="{9E1BEB73-66FB-4423-AD85-9E36803A5315}"/>
              </a:ext>
            </a:extLst>
          </p:cNvPr>
          <p:cNvPicPr>
            <a:picLocks noChangeAspect="1"/>
          </p:cNvPicPr>
          <p:nvPr/>
        </p:nvPicPr>
        <p:blipFill>
          <a:blip r:embed="rId3"/>
          <a:stretch>
            <a:fillRect/>
          </a:stretch>
        </p:blipFill>
        <p:spPr>
          <a:xfrm>
            <a:off x="568048" y="1656769"/>
            <a:ext cx="1065251" cy="1065251"/>
          </a:xfrm>
          <a:prstGeom prst="rect">
            <a:avLst/>
          </a:prstGeom>
        </p:spPr>
      </p:pic>
      <p:sp>
        <p:nvSpPr>
          <p:cNvPr id="7" name="TextBox 6">
            <a:extLst>
              <a:ext uri="{FF2B5EF4-FFF2-40B4-BE49-F238E27FC236}">
                <a16:creationId xmlns:a16="http://schemas.microsoft.com/office/drawing/2014/main" id="{384E12B8-2CF0-4E82-A660-E9B45D782725}"/>
              </a:ext>
            </a:extLst>
          </p:cNvPr>
          <p:cNvSpPr txBox="1"/>
          <p:nvPr/>
        </p:nvSpPr>
        <p:spPr>
          <a:xfrm>
            <a:off x="1979606" y="1930139"/>
            <a:ext cx="8776218" cy="603499"/>
          </a:xfrm>
          <a:prstGeom prst="rect">
            <a:avLst/>
          </a:prstGeom>
          <a:noFill/>
        </p:spPr>
        <p:txBody>
          <a:bodyPr wrap="square" lIns="0" tIns="0" rIns="0" bIns="0" rtlCol="0" anchor="ctr">
            <a:spAutoFit/>
          </a:bodyPr>
          <a:lstStyle/>
          <a:p>
            <a:pPr defTabSz="914367">
              <a:spcAft>
                <a:spcPts val="588"/>
              </a:spcAft>
            </a:pPr>
            <a:r>
              <a:rPr lang="en-US" altLang="zh-CN" sz="1961">
                <a:solidFill>
                  <a:srgbClr val="1A1A1A"/>
                </a:solidFill>
                <a:latin typeface="Segoe UI Semibold" panose="020B0702040204020203" pitchFamily="34" charset="0"/>
                <a:ea typeface="Microsoft YaHei" panose="020B0503020204020204" pitchFamily="34" charset="-122"/>
              </a:rPr>
              <a:t>Microsoft Teams </a:t>
            </a:r>
            <a:r>
              <a:rPr lang="zh-CN" altLang="en-US" sz="1961">
                <a:solidFill>
                  <a:srgbClr val="1A1A1A"/>
                </a:solidFill>
                <a:latin typeface="Segoe UI Semibold" panose="020B0702040204020203" pitchFamily="34" charset="0"/>
                <a:ea typeface="Microsoft YaHei" panose="020B0503020204020204" pitchFamily="34" charset="-122"/>
              </a:rPr>
              <a:t>客户端</a:t>
            </a:r>
            <a:r>
              <a:rPr lang="zh-CN" altLang="en-US" sz="1961">
                <a:solidFill>
                  <a:srgbClr val="1A1A1A"/>
                </a:solidFill>
                <a:latin typeface="Segoe UI" panose="020B0502040204020203" pitchFamily="34" charset="0"/>
                <a:ea typeface="Microsoft YaHei" panose="020B0503020204020204" pitchFamily="34" charset="-122"/>
              </a:rPr>
              <a:t>（网页、桌面或移动）提供了用户将与互动的扩展点和 </a:t>
            </a:r>
            <a:r>
              <a:rPr lang="en-US" altLang="zh-CN" sz="1961">
                <a:solidFill>
                  <a:srgbClr val="1A1A1A"/>
                </a:solidFill>
                <a:latin typeface="Segoe UI" panose="020B0502040204020203" pitchFamily="34" charset="0"/>
                <a:ea typeface="Microsoft YaHei" panose="020B0503020204020204" pitchFamily="34" charset="-122"/>
              </a:rPr>
              <a:t>UI </a:t>
            </a:r>
            <a:r>
              <a:rPr lang="zh-CN" altLang="en-US" sz="1961">
                <a:solidFill>
                  <a:srgbClr val="1A1A1A"/>
                </a:solidFill>
                <a:latin typeface="Segoe UI" panose="020B0502040204020203" pitchFamily="34" charset="0"/>
                <a:ea typeface="Microsoft YaHei" panose="020B0503020204020204" pitchFamily="34" charset="-122"/>
              </a:rPr>
              <a:t>元素</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4A81BEDA-B43E-4E7A-A06B-4B966C636AC6}"/>
              </a:ext>
              <a:ext uri="{C183D7F6-B498-43B3-948B-1728B52AA6E4}">
                <adec:decorative xmlns:adec="http://schemas.microsoft.com/office/drawing/2017/decorative" val="1"/>
              </a:ext>
            </a:extLst>
          </p:cNvPr>
          <p:cNvCxnSpPr>
            <a:cxnSpLocks/>
          </p:cNvCxnSpPr>
          <p:nvPr/>
        </p:nvCxnSpPr>
        <p:spPr>
          <a:xfrm>
            <a:off x="1979605" y="291970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存储容器图标">
            <a:extLst>
              <a:ext uri="{FF2B5EF4-FFF2-40B4-BE49-F238E27FC236}">
                <a16:creationId xmlns:a16="http://schemas.microsoft.com/office/drawing/2014/main" id="{4447598E-3A44-4709-9206-50E38C0210AD}"/>
              </a:ext>
            </a:extLst>
          </p:cNvPr>
          <p:cNvPicPr>
            <a:picLocks noChangeAspect="1"/>
          </p:cNvPicPr>
          <p:nvPr/>
        </p:nvPicPr>
        <p:blipFill>
          <a:blip r:embed="rId4"/>
          <a:stretch>
            <a:fillRect/>
          </a:stretch>
        </p:blipFill>
        <p:spPr>
          <a:xfrm>
            <a:off x="568048" y="3213315"/>
            <a:ext cx="1065251" cy="1065251"/>
          </a:xfrm>
          <a:prstGeom prst="rect">
            <a:avLst/>
          </a:prstGeom>
        </p:spPr>
      </p:pic>
      <p:sp>
        <p:nvSpPr>
          <p:cNvPr id="11" name="TextBox 10">
            <a:extLst>
              <a:ext uri="{FF2B5EF4-FFF2-40B4-BE49-F238E27FC236}">
                <a16:creationId xmlns:a16="http://schemas.microsoft.com/office/drawing/2014/main" id="{D017B47D-715A-4F05-9B61-5C0012C24AC5}"/>
              </a:ext>
            </a:extLst>
          </p:cNvPr>
          <p:cNvSpPr txBox="1"/>
          <p:nvPr/>
        </p:nvSpPr>
        <p:spPr>
          <a:xfrm>
            <a:off x="1979606" y="3323150"/>
            <a:ext cx="9627186" cy="995697"/>
          </a:xfrm>
          <a:prstGeom prst="rect">
            <a:avLst/>
          </a:prstGeom>
          <a:noFill/>
        </p:spPr>
        <p:txBody>
          <a:bodyPr wrap="square" lIns="0" tIns="0" rIns="0" bIns="0" rtlCol="0" anchor="ctr">
            <a:spAutoFit/>
          </a:bodyPr>
          <a:lstStyle/>
          <a:p>
            <a:pPr defTabSz="914367">
              <a:spcAft>
                <a:spcPts val="588"/>
              </a:spcAft>
            </a:pPr>
            <a:r>
              <a:rPr lang="en-US" altLang="zh-CN" sz="1961">
                <a:solidFill>
                  <a:srgbClr val="1A1A1A"/>
                </a:solidFill>
                <a:latin typeface="Segoe UI Semibold" panose="020B0702040204020203" pitchFamily="34" charset="0"/>
                <a:ea typeface="Microsoft YaHei" panose="020B0503020204020204" pitchFamily="34" charset="-122"/>
              </a:rPr>
              <a:t>Teams </a:t>
            </a:r>
            <a:r>
              <a:rPr lang="zh-CN" altLang="en-US" sz="1961">
                <a:solidFill>
                  <a:srgbClr val="1A1A1A"/>
                </a:solidFill>
                <a:latin typeface="Segoe UI Semibold" panose="020B0702040204020203" pitchFamily="34" charset="0"/>
                <a:ea typeface="Microsoft YaHei" panose="020B0503020204020204" pitchFamily="34" charset="-122"/>
              </a:rPr>
              <a:t>应用包</a:t>
            </a:r>
            <a:r>
              <a:rPr lang="zh-CN" altLang="en-US" sz="1961">
                <a:solidFill>
                  <a:srgbClr val="1A1A1A"/>
                </a:solidFill>
                <a:latin typeface="Segoe UI" panose="020B0502040204020203" pitchFamily="34" charset="0"/>
                <a:ea typeface="Microsoft YaHei" panose="020B0503020204020204" pitchFamily="34" charset="-122"/>
              </a:rPr>
              <a:t>创建用户安装的应用</a:t>
            </a:r>
          </a:p>
          <a:p>
            <a:pPr defTabSz="914367">
              <a:spcAft>
                <a:spcPts val="588"/>
              </a:spcAft>
            </a:pPr>
            <a:r>
              <a:rPr lang="zh-CN" altLang="en-US" sz="1765">
                <a:solidFill>
                  <a:srgbClr val="1A1A1A"/>
                </a:solidFill>
                <a:latin typeface="Segoe UI" panose="020B0502040204020203" pitchFamily="34" charset="0"/>
                <a:ea typeface="Microsoft YaHei" panose="020B0503020204020204" pitchFamily="34" charset="-122"/>
              </a:rPr>
              <a:t>清单文件</a:t>
            </a:r>
          </a:p>
          <a:p>
            <a:pPr defTabSz="914367">
              <a:spcAft>
                <a:spcPts val="588"/>
              </a:spcAft>
            </a:pPr>
            <a:r>
              <a:rPr lang="zh-CN" altLang="en-US" sz="1765">
                <a:solidFill>
                  <a:srgbClr val="1A1A1A"/>
                </a:solidFill>
                <a:latin typeface="Segoe UI" panose="020B0502040204020203" pitchFamily="34" charset="0"/>
                <a:ea typeface="Microsoft YaHei" panose="020B0503020204020204" pitchFamily="34" charset="-122"/>
              </a:rPr>
              <a:t>图标</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3D144C65-211A-4F31-88F1-E95D79F3BCAA}"/>
              </a:ext>
              <a:ext uri="{C183D7F6-B498-43B3-948B-1728B52AA6E4}">
                <adec:decorative xmlns:adec="http://schemas.microsoft.com/office/drawing/2017/decorative" val="1"/>
              </a:ext>
            </a:extLst>
          </p:cNvPr>
          <p:cNvCxnSpPr>
            <a:cxnSpLocks/>
          </p:cNvCxnSpPr>
          <p:nvPr/>
        </p:nvCxnSpPr>
        <p:spPr>
          <a:xfrm>
            <a:off x="1979605" y="4722289"/>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包含使用通信设备的人员的图标">
            <a:extLst>
              <a:ext uri="{FF2B5EF4-FFF2-40B4-BE49-F238E27FC236}">
                <a16:creationId xmlns:a16="http://schemas.microsoft.com/office/drawing/2014/main" id="{54115960-6655-4305-8199-E440135EA79C}"/>
              </a:ext>
            </a:extLst>
          </p:cNvPr>
          <p:cNvPicPr>
            <a:picLocks noChangeAspect="1"/>
          </p:cNvPicPr>
          <p:nvPr/>
        </p:nvPicPr>
        <p:blipFill>
          <a:blip r:embed="rId5"/>
          <a:stretch>
            <a:fillRect/>
          </a:stretch>
        </p:blipFill>
        <p:spPr>
          <a:xfrm>
            <a:off x="568048" y="4769860"/>
            <a:ext cx="1065251" cy="1063757"/>
          </a:xfrm>
          <a:prstGeom prst="rect">
            <a:avLst/>
          </a:prstGeom>
        </p:spPr>
      </p:pic>
      <p:sp>
        <p:nvSpPr>
          <p:cNvPr id="18" name="TextBox 17">
            <a:extLst>
              <a:ext uri="{FF2B5EF4-FFF2-40B4-BE49-F238E27FC236}">
                <a16:creationId xmlns:a16="http://schemas.microsoft.com/office/drawing/2014/main" id="{205F2A28-7ADD-455D-913F-FD17D427FEB5}"/>
              </a:ext>
            </a:extLst>
          </p:cNvPr>
          <p:cNvSpPr txBox="1"/>
          <p:nvPr/>
        </p:nvSpPr>
        <p:spPr>
          <a:xfrm>
            <a:off x="1979606" y="5150876"/>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Semibold" panose="020B0702040204020203" pitchFamily="34" charset="0"/>
                <a:ea typeface="Microsoft YaHei" panose="020B0503020204020204" pitchFamily="34" charset="-122"/>
              </a:rPr>
              <a:t>由开发人员托管的 </a:t>
            </a:r>
            <a:r>
              <a:rPr lang="en-US" altLang="zh-CN" sz="1961">
                <a:solidFill>
                  <a:srgbClr val="1A1A1A"/>
                </a:solidFill>
                <a:latin typeface="Segoe UI Semibold" panose="020B0702040204020203" pitchFamily="34" charset="0"/>
                <a:ea typeface="Microsoft YaHei" panose="020B0503020204020204" pitchFamily="34" charset="-122"/>
              </a:rPr>
              <a:t>Web </a:t>
            </a:r>
            <a:r>
              <a:rPr lang="zh-CN" altLang="en-US" sz="1961">
                <a:solidFill>
                  <a:srgbClr val="1A1A1A"/>
                </a:solidFill>
                <a:latin typeface="Segoe UI Semibold" panose="020B0702040204020203" pitchFamily="34" charset="0"/>
                <a:ea typeface="Microsoft YaHei" panose="020B0503020204020204" pitchFamily="34" charset="-122"/>
              </a:rPr>
              <a:t>服务</a:t>
            </a:r>
            <a:r>
              <a:rPr lang="zh-CN" altLang="en-US" sz="1961">
                <a:solidFill>
                  <a:srgbClr val="1A1A1A"/>
                </a:solidFill>
                <a:latin typeface="Segoe UI" panose="020B0502040204020203" pitchFamily="34" charset="0"/>
                <a:ea typeface="Microsoft YaHei" panose="020B0503020204020204" pitchFamily="34" charset="-122"/>
              </a:rPr>
              <a:t>提供了为提供支持应用的 </a:t>
            </a:r>
            <a:r>
              <a:rPr lang="en-US" altLang="zh-CN" sz="1961">
                <a:solidFill>
                  <a:srgbClr val="1A1A1A"/>
                </a:solidFill>
                <a:latin typeface="Segoe UI" panose="020B0502040204020203" pitchFamily="34" charset="0"/>
                <a:ea typeface="Microsoft YaHei" panose="020B0503020204020204" pitchFamily="34" charset="-122"/>
              </a:rPr>
              <a:t>API </a:t>
            </a:r>
            <a:r>
              <a:rPr lang="zh-CN" altLang="en-US" sz="1961">
                <a:solidFill>
                  <a:srgbClr val="1A1A1A"/>
                </a:solidFill>
                <a:latin typeface="Segoe UI" panose="020B0502040204020203" pitchFamily="34" charset="0"/>
                <a:ea typeface="Microsoft YaHei" panose="020B0503020204020204" pitchFamily="34" charset="-122"/>
              </a:rPr>
              <a:t>和逻辑</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4442390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159068"/>
            <a:ext cx="11018520" cy="430826"/>
          </a:xfrm>
        </p:spPr>
        <p:txBody>
          <a:bodyPr/>
          <a:lstStyle/>
          <a:p>
            <a:r>
              <a:rPr lang="en-US" altLang="zh-CN" b="1" dirty="0">
                <a:latin typeface="Segoe UI Semibold" panose="020B0702040204020203" pitchFamily="34" charset="0"/>
                <a:ea typeface="Microsoft YaHei" panose="020B0503020204020204" pitchFamily="34" charset="-122"/>
              </a:rPr>
              <a:t>Teams </a:t>
            </a:r>
            <a:r>
              <a:rPr lang="zh-CN" altLang="en-US" b="1" dirty="0">
                <a:latin typeface="Segoe UI Semibold" panose="020B0702040204020203" pitchFamily="34" charset="0"/>
                <a:ea typeface="Microsoft YaHei" panose="020B0503020204020204" pitchFamily="34" charset="-122"/>
              </a:rPr>
              <a:t>客户端可以扩展到哪里？</a:t>
            </a:r>
          </a:p>
        </p:txBody>
      </p:sp>
      <p:sp>
        <p:nvSpPr>
          <p:cNvPr id="4" name="TextBox 3" descr="Icon of a document">
            <a:extLst>
              <a:ext uri="{FF2B5EF4-FFF2-40B4-BE49-F238E27FC236}">
                <a16:creationId xmlns:a16="http://schemas.microsoft.com/office/drawing/2014/main" id="{56898332-D922-48D1-B02C-6F779CE73EC2}"/>
              </a:ext>
            </a:extLst>
          </p:cNvPr>
          <p:cNvSpPr txBox="1"/>
          <p:nvPr/>
        </p:nvSpPr>
        <p:spPr>
          <a:xfrm>
            <a:off x="571160" y="798211"/>
            <a:ext cx="11049681" cy="301749"/>
          </a:xfrm>
          <a:prstGeom prst="rect">
            <a:avLst/>
          </a:prstGeom>
          <a:noFill/>
        </p:spPr>
        <p:txBody>
          <a:bodyPr wrap="square" lIns="0" tIns="0" rIns="0" bIns="0" rtlCol="0">
            <a:spAutoFit/>
          </a:bodyPr>
          <a:lstStyle/>
          <a:p>
            <a:pPr defTabSz="914367"/>
            <a:r>
              <a:rPr lang="en-US" altLang="zh-CN" sz="1961" b="1">
                <a:solidFill>
                  <a:srgbClr val="0078D4"/>
                </a:solidFill>
                <a:latin typeface="Segoe UI Semibold" panose="020B0702040204020203" pitchFamily="34" charset="0"/>
                <a:ea typeface="Microsoft YaHei" panose="020B0503020204020204" pitchFamily="34" charset="-122"/>
              </a:rPr>
              <a:t>Microsoft Teams </a:t>
            </a:r>
            <a:r>
              <a:rPr lang="zh-CN" altLang="en-US" sz="1961" b="1">
                <a:solidFill>
                  <a:srgbClr val="0078D4"/>
                </a:solidFill>
                <a:latin typeface="Segoe UI Semibold" panose="020B0702040204020203" pitchFamily="34" charset="0"/>
                <a:ea typeface="Microsoft YaHei" panose="020B0503020204020204" pitchFamily="34" charset="-122"/>
              </a:rPr>
              <a:t>客户端中有多个位置可以扩展，以支持用户与该应用互动。 </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pic>
        <p:nvPicPr>
          <p:cNvPr id="16" name="Picture 15" descr="包含两个人和一个十字架的图标">
            <a:extLst>
              <a:ext uri="{FF2B5EF4-FFF2-40B4-BE49-F238E27FC236}">
                <a16:creationId xmlns:a16="http://schemas.microsoft.com/office/drawing/2014/main" id="{139E3562-EAF5-4B21-8728-3E6A8FEA4A52}"/>
              </a:ext>
            </a:extLst>
          </p:cNvPr>
          <p:cNvPicPr>
            <a:picLocks noChangeAspect="1"/>
          </p:cNvPicPr>
          <p:nvPr/>
        </p:nvPicPr>
        <p:blipFill>
          <a:blip r:embed="rId3"/>
          <a:stretch>
            <a:fillRect/>
          </a:stretch>
        </p:blipFill>
        <p:spPr>
          <a:xfrm>
            <a:off x="585218" y="1652109"/>
            <a:ext cx="1192245" cy="1192245"/>
          </a:xfrm>
          <a:prstGeom prst="rect">
            <a:avLst/>
          </a:prstGeom>
        </p:spPr>
      </p:pic>
      <p:sp>
        <p:nvSpPr>
          <p:cNvPr id="8" name="TextBox 7">
            <a:extLst>
              <a:ext uri="{FF2B5EF4-FFF2-40B4-BE49-F238E27FC236}">
                <a16:creationId xmlns:a16="http://schemas.microsoft.com/office/drawing/2014/main" id="{CF5BE649-5346-4B21-B14D-B58C2F7F094A}"/>
              </a:ext>
            </a:extLst>
          </p:cNvPr>
          <p:cNvSpPr txBox="1"/>
          <p:nvPr/>
        </p:nvSpPr>
        <p:spPr>
          <a:xfrm>
            <a:off x="2136784" y="1652110"/>
            <a:ext cx="9470000" cy="4133651"/>
          </a:xfrm>
          <a:prstGeom prst="rect">
            <a:avLst/>
          </a:prstGeom>
          <a:noFill/>
        </p:spPr>
        <p:txBody>
          <a:bodyPr wrap="square" lIns="0" tIns="0" rIns="0" bIns="0" rtlCol="0" anchor="t">
            <a:spAutoFit/>
          </a:bodyPr>
          <a:lstStyle/>
          <a:p>
            <a:pPr defTabSz="914367">
              <a:spcAft>
                <a:spcPts val="1176"/>
              </a:spcAft>
            </a:pP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应用功能</a:t>
            </a:r>
            <a:r>
              <a:rPr lang="en-US" altLang="zh-CN" sz="1961" b="1" dirty="0">
                <a:solidFill>
                  <a:srgbClr val="1A1A1A"/>
                </a:solidFill>
                <a:latin typeface="Segoe UI Semibold" panose="020B0702040204020203" pitchFamily="34" charset="0"/>
                <a:ea typeface="Microsoft YaHei" panose="020B0503020204020204" pitchFamily="34" charset="-122"/>
              </a:rPr>
              <a:t>:</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选项卡</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消息传递扩展</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对话机器人</a:t>
            </a:r>
          </a:p>
          <a:p>
            <a:pPr defTabSz="914367">
              <a:spcAft>
                <a:spcPts val="1176"/>
              </a:spcAft>
            </a:pPr>
            <a:r>
              <a:rPr lang="en-US" altLang="zh-CN" sz="1765" dirty="0">
                <a:solidFill>
                  <a:srgbClr val="1A1A1A"/>
                </a:solidFill>
                <a:latin typeface="Segoe UI" panose="020B0502040204020203" pitchFamily="34" charset="0"/>
                <a:ea typeface="Microsoft YaHei" panose="020B0503020204020204" pitchFamily="34" charset="-122"/>
              </a:rPr>
              <a:t>Webhooks </a:t>
            </a:r>
            <a:r>
              <a:rPr lang="zh-CN" altLang="en-US" sz="1765" dirty="0">
                <a:solidFill>
                  <a:srgbClr val="1A1A1A"/>
                </a:solidFill>
                <a:latin typeface="Segoe UI" panose="020B0502040204020203" pitchFamily="34" charset="0"/>
                <a:ea typeface="Microsoft YaHei" panose="020B0503020204020204" pitchFamily="34" charset="-122"/>
              </a:rPr>
              <a:t>和连接器</a:t>
            </a:r>
          </a:p>
          <a:p>
            <a:pPr defTabSz="914367">
              <a:spcAft>
                <a:spcPts val="1176"/>
              </a:spcAft>
            </a:pPr>
            <a:endParaRPr lang="zh-CN" altLang="en-US" sz="1765" dirty="0">
              <a:solidFill>
                <a:srgbClr val="1A1A1A"/>
              </a:solidFill>
              <a:latin typeface="Segoe UI" panose="020B0502040204020203" pitchFamily="34" charset="0"/>
              <a:ea typeface="Microsoft YaHei" panose="020B0503020204020204" pitchFamily="34" charset="-122"/>
            </a:endParaRPr>
          </a:p>
          <a:p>
            <a:pPr defTabSz="914367">
              <a:spcAft>
                <a:spcPts val="1176"/>
              </a:spcAft>
            </a:pP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应用上下文：</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团队、通道和群聊 </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个人应用</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消息</a:t>
            </a:r>
          </a:p>
        </p:txBody>
      </p:sp>
      <p:pic>
        <p:nvPicPr>
          <p:cNvPr id="3" name="Picture 2" descr="存储容器图标">
            <a:extLst>
              <a:ext uri="{FF2B5EF4-FFF2-40B4-BE49-F238E27FC236}">
                <a16:creationId xmlns:a16="http://schemas.microsoft.com/office/drawing/2014/main" id="{041C74B1-6722-4EA5-BEF9-9EB2B096FCC7}"/>
              </a:ext>
            </a:extLst>
          </p:cNvPr>
          <p:cNvPicPr>
            <a:picLocks noChangeAspect="1"/>
          </p:cNvPicPr>
          <p:nvPr/>
        </p:nvPicPr>
        <p:blipFill>
          <a:blip r:embed="rId4"/>
          <a:stretch>
            <a:fillRect/>
          </a:stretch>
        </p:blipFill>
        <p:spPr>
          <a:xfrm>
            <a:off x="568048" y="3729712"/>
            <a:ext cx="1192245" cy="1192245"/>
          </a:xfrm>
          <a:prstGeom prst="rect">
            <a:avLst/>
          </a:prstGeom>
        </p:spPr>
      </p:pic>
      <p:cxnSp>
        <p:nvCxnSpPr>
          <p:cNvPr id="5" name="Straight Connector 4">
            <a:extLst>
              <a:ext uri="{FF2B5EF4-FFF2-40B4-BE49-F238E27FC236}">
                <a16:creationId xmlns:a16="http://schemas.microsoft.com/office/drawing/2014/main" id="{CD6C37CE-B489-4DBF-A989-76428CDEDC48}"/>
              </a:ext>
              <a:ext uri="{C183D7F6-B498-43B3-948B-1728B52AA6E4}">
                <adec:decorative xmlns:adec="http://schemas.microsoft.com/office/drawing/2017/decorative" val="1"/>
              </a:ext>
            </a:extLst>
          </p:cNvPr>
          <p:cNvCxnSpPr>
            <a:cxnSpLocks/>
          </p:cNvCxnSpPr>
          <p:nvPr/>
        </p:nvCxnSpPr>
        <p:spPr>
          <a:xfrm>
            <a:off x="2046007" y="392083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4290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dirty="0">
                <a:latin typeface="Segoe UI Semibold" panose="020B0702040204020203" pitchFamily="34" charset="0"/>
                <a:ea typeface="Microsoft YaHei" panose="020B0503020204020204" pitchFamily="34" charset="-122"/>
              </a:rPr>
              <a:t>如何为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创建应用？</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34941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4346" y="198618"/>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设计应用</a:t>
            </a:r>
          </a:p>
        </p:txBody>
      </p:sp>
      <p:sp>
        <p:nvSpPr>
          <p:cNvPr id="3" name="Subtitle"/>
          <p:cNvSpPr>
            <a:spLocks noGrp="1"/>
          </p:cNvSpPr>
          <p:nvPr>
            <p:ph sz="quarter" idx="10"/>
          </p:nvPr>
        </p:nvSpPr>
        <p:spPr>
          <a:xfrm>
            <a:off x="564028" y="820306"/>
            <a:ext cx="11017275" cy="301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要为 </a:t>
            </a:r>
            <a:r>
              <a:rPr lang="en-US" altLang="zh-CN" sz="1961">
                <a:latin typeface="Segoe UI" panose="020B0502040204020203" pitchFamily="34" charset="0"/>
                <a:ea typeface="Microsoft YaHei" panose="020B0503020204020204" pitchFamily="34" charset="-122"/>
              </a:rPr>
              <a:t>Microsoft Teams </a:t>
            </a:r>
            <a:r>
              <a:rPr lang="zh-CN" altLang="en-US" sz="1961">
                <a:latin typeface="Segoe UI" panose="020B0502040204020203" pitchFamily="34" charset="0"/>
                <a:ea typeface="Microsoft YaHei" panose="020B0503020204020204" pitchFamily="34" charset="-122"/>
              </a:rPr>
              <a:t>创建一个成功的应用，最重要的一步是选择合适的扩展点与 </a:t>
            </a:r>
            <a:r>
              <a:rPr lang="en-US" altLang="zh-CN" sz="1961">
                <a:latin typeface="Segoe UI" panose="020B0502040204020203" pitchFamily="34" charset="0"/>
                <a:ea typeface="Microsoft YaHei" panose="020B0503020204020204" pitchFamily="34" charset="-122"/>
              </a:rPr>
              <a:t>UI </a:t>
            </a:r>
            <a:r>
              <a:rPr lang="zh-CN" altLang="en-US" sz="1961">
                <a:latin typeface="Segoe UI" panose="020B0502040204020203" pitchFamily="34" charset="0"/>
                <a:ea typeface="Microsoft YaHei" panose="020B0503020204020204" pitchFamily="34" charset="-122"/>
              </a:rPr>
              <a:t>元素的组合。</a:t>
            </a:r>
            <a:endParaRPr lang="zh-CN" altLang="en-US" sz="1961" dirty="0">
              <a:latin typeface="Segoe UI" panose="020B0502040204020203" pitchFamily="34" charset="0"/>
              <a:ea typeface="Microsoft YaHei" panose="020B0503020204020204" pitchFamily="34" charset="-122"/>
            </a:endParaRPr>
          </a:p>
        </p:txBody>
      </p:sp>
      <p:sp>
        <p:nvSpPr>
          <p:cNvPr id="4" name="New shape"/>
          <p:cNvSpPr/>
          <p:nvPr/>
        </p:nvSpPr>
        <p:spPr>
          <a:xfrm>
            <a:off x="1007430" y="1489142"/>
            <a:ext cx="10191793" cy="421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消息传递扩展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搜索命令</a:t>
            </a:r>
            <a:r>
              <a:rPr lang="zh-CN" altLang="en-US" sz="1029" dirty="0">
                <a:solidFill>
                  <a:srgbClr val="000000"/>
                </a:solidFill>
                <a:latin typeface="Segoe UI" panose="020B0502040204020203" pitchFamily="34" charset="0"/>
                <a:ea typeface="Microsoft YaHei" panose="020B0503020204020204" pitchFamily="34" charset="-122"/>
              </a:rPr>
              <a:t>可用于允许你的用户搜索外部系统，然后在 </a:t>
            </a:r>
            <a:r>
              <a:rPr lang="en-US" altLang="zh-CN" sz="1029" dirty="0">
                <a:solidFill>
                  <a:srgbClr val="000000"/>
                </a:solidFill>
                <a:latin typeface="Segoe UI" panose="020B0502040204020203" pitchFamily="34" charset="0"/>
                <a:ea typeface="Microsoft YaHei" panose="020B0503020204020204" pitchFamily="34" charset="-122"/>
              </a:rPr>
              <a:t>Teams </a:t>
            </a:r>
            <a:r>
              <a:rPr lang="zh-CN" altLang="en-US" sz="1029" dirty="0">
                <a:solidFill>
                  <a:srgbClr val="000000"/>
                </a:solidFill>
                <a:latin typeface="Segoe UI" panose="020B0502040204020203" pitchFamily="34" charset="0"/>
                <a:ea typeface="Microsoft YaHei" panose="020B0503020204020204" pitchFamily="34" charset="-122"/>
              </a:rPr>
              <a:t>内分享搜索结果。 通过卡片和卡片操作，你可以为该搜索的结果选择丰富的格式，并允许用户在不离开 </a:t>
            </a:r>
            <a:r>
              <a:rPr lang="en-US" altLang="zh-CN" sz="1029" dirty="0">
                <a:solidFill>
                  <a:srgbClr val="000000"/>
                </a:solidFill>
                <a:latin typeface="Segoe UI" panose="020B0502040204020203" pitchFamily="34" charset="0"/>
                <a:ea typeface="Microsoft YaHei" panose="020B0503020204020204" pitchFamily="34" charset="-122"/>
              </a:rPr>
              <a:t>Microsoft Teams </a:t>
            </a:r>
            <a:r>
              <a:rPr lang="zh-CN" altLang="en-US" sz="1029" dirty="0">
                <a:solidFill>
                  <a:srgbClr val="000000"/>
                </a:solidFill>
                <a:latin typeface="Segoe UI" panose="020B0502040204020203" pitchFamily="34" charset="0"/>
                <a:ea typeface="Microsoft YaHei" panose="020B0503020204020204" pitchFamily="34" charset="-122"/>
              </a:rPr>
              <a:t>客户端的情况下对结果执行操作。</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消息传递扩展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操作命令</a:t>
            </a:r>
            <a:r>
              <a:rPr lang="zh-CN" altLang="en-US" sz="1029" dirty="0">
                <a:solidFill>
                  <a:srgbClr val="000000"/>
                </a:solidFill>
                <a:latin typeface="Segoe UI" panose="020B0502040204020203" pitchFamily="34" charset="0"/>
                <a:ea typeface="Microsoft YaHei" panose="020B0503020204020204" pitchFamily="34" charset="-122"/>
              </a:rPr>
              <a:t>非常适合在一个位置收集用户的信息，然后将这些信息发送到你的 </a:t>
            </a:r>
            <a:r>
              <a:rPr lang="en-US" altLang="zh-CN" sz="1029" dirty="0">
                <a:solidFill>
                  <a:srgbClr val="000000"/>
                </a:solidFill>
                <a:latin typeface="Segoe UI" panose="020B0502040204020203" pitchFamily="34" charset="0"/>
                <a:ea typeface="Microsoft YaHei" panose="020B0503020204020204" pitchFamily="34" charset="-122"/>
              </a:rPr>
              <a:t>Web </a:t>
            </a:r>
            <a:r>
              <a:rPr lang="zh-CN" altLang="en-US" sz="1029" dirty="0">
                <a:solidFill>
                  <a:srgbClr val="000000"/>
                </a:solidFill>
                <a:latin typeface="Segoe UI" panose="020B0502040204020203" pitchFamily="34" charset="0"/>
                <a:ea typeface="Microsoft YaHei" panose="020B0503020204020204" pitchFamily="34" charset="-122"/>
              </a:rPr>
              <a:t>服务。 如果你需要创建某种记录，或在单个事务中收集多条信息，则这些命令非常有用。</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选项卡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在组和通道中</a:t>
            </a:r>
            <a:r>
              <a:rPr lang="zh-CN" altLang="en-US" sz="1029" dirty="0">
                <a:solidFill>
                  <a:srgbClr val="000000"/>
                </a:solidFill>
                <a:latin typeface="Segoe UI" panose="020B0502040204020203" pitchFamily="34" charset="0"/>
                <a:ea typeface="Microsoft YaHei" panose="020B0503020204020204" pitchFamily="34" charset="-122"/>
              </a:rPr>
              <a:t>提供共享画布，供多人进行协作。 如果你有适用于一组人员的信息或服务，则应将其添加到你的应用中。 请记住，每个人都在同一个画布上工作，你的页面应该是无状态的，并作为单页面应用运行。</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选项卡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在个人应用中</a:t>
            </a:r>
            <a:r>
              <a:rPr lang="zh-CN" altLang="en-US" sz="1029" dirty="0">
                <a:solidFill>
                  <a:srgbClr val="000000"/>
                </a:solidFill>
                <a:latin typeface="Segoe UI" panose="020B0502040204020203" pitchFamily="34" charset="0"/>
                <a:ea typeface="Microsoft YaHei" panose="020B0503020204020204" pitchFamily="34" charset="-122"/>
              </a:rPr>
              <a:t>可以实现类似于个人网络的体验。 它们通常最适合于“中心”场景 </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“分配给我的项目”，或“我创造的东西”。 它们对静态内容也很有用，如帮助或关于页面。</a:t>
            </a:r>
          </a:p>
          <a:p>
            <a:pPr marL="269188" algn="just" defTabSz="914367">
              <a:lnSpc>
                <a:spcPct val="110000"/>
              </a:lnSpc>
              <a:spcBef>
                <a:spcPct val="20000"/>
              </a:spcBef>
              <a:spcAft>
                <a:spcPct val="20000"/>
              </a:spcAft>
            </a:pPr>
            <a:endParaRPr lang="zh-CN" altLang="en-US" sz="784"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对话机器人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在分组和通道中</a:t>
            </a:r>
            <a:r>
              <a:rPr lang="zh-CN" altLang="en-US" sz="1029" dirty="0">
                <a:solidFill>
                  <a:srgbClr val="000000"/>
                </a:solidFill>
                <a:latin typeface="Segoe UI" panose="020B0502040204020203" pitchFamily="34" charset="0"/>
                <a:ea typeface="Microsoft YaHei" panose="020B0503020204020204" pitchFamily="34" charset="-122"/>
              </a:rPr>
              <a:t>帮助向对话中添加其他信息，这对每个人（或至少大多数人）都有用。 它们可以用来主动向对话中添加相关信息，或回应用户的请求（</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嘿，机器人，为我们应该去哪里吃午饭创建一个投票</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 通常情况下，它们不应该用于多向对话 </a:t>
            </a:r>
            <a:r>
              <a:rPr lang="en-US" altLang="zh-CN" sz="1029" dirty="0">
                <a:solidFill>
                  <a:srgbClr val="000000"/>
                </a:solidFill>
                <a:latin typeface="Segoe UI" panose="020B0502040204020203" pitchFamily="34" charset="0"/>
                <a:ea typeface="Microsoft YaHei" panose="020B0503020204020204" pitchFamily="34" charset="-122"/>
              </a:rPr>
              <a:t>- </a:t>
            </a:r>
            <a:r>
              <a:rPr lang="zh-CN" altLang="en-US" sz="1029" dirty="0">
                <a:solidFill>
                  <a:srgbClr val="000000"/>
                </a:solidFill>
                <a:latin typeface="Segoe UI" panose="020B0502040204020203" pitchFamily="34" charset="0"/>
                <a:ea typeface="Microsoft YaHei" panose="020B0503020204020204" pitchFamily="34" charset="-122"/>
              </a:rPr>
              <a:t>使用任务模块来收集信息，或将对话转移到一对一的聊天中，然后将结果插入到原始对话中。</a:t>
            </a:r>
          </a:p>
          <a:p>
            <a:pPr marL="269188" algn="just" defTabSz="914367">
              <a:lnSpc>
                <a:spcPct val="110000"/>
              </a:lnSpc>
              <a:spcBef>
                <a:spcPct val="20000"/>
              </a:spcBef>
              <a:spcAft>
                <a:spcPct val="20000"/>
              </a:spcAft>
            </a:pPr>
            <a:endParaRPr lang="zh-CN" altLang="en-US" sz="784"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对话机器人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在个人应用中</a:t>
            </a:r>
            <a:r>
              <a:rPr lang="zh-CN" altLang="en-US" sz="1029" dirty="0">
                <a:solidFill>
                  <a:srgbClr val="000000"/>
                </a:solidFill>
                <a:latin typeface="Segoe UI" panose="020B0502040204020203" pitchFamily="34" charset="0"/>
                <a:ea typeface="Microsoft YaHei" panose="020B0503020204020204" pitchFamily="34" charset="-122"/>
              </a:rPr>
              <a:t>可以支持种类繁多的工作负载。 问答机器人、在其他系统中启动工作流的机器人、讲笑话的机器人和做笔记的机器人只是少数几个例子。 只需记住考虑基于对话的界面是否是呈现功能的最佳方式。</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en-US" altLang="zh-CN" sz="1029" b="1" dirty="0">
                <a:solidFill>
                  <a:srgbClr val="000000"/>
                </a:solidFill>
                <a:latin typeface="Segoe UI" panose="020B0502040204020203" pitchFamily="34" charset="0"/>
                <a:ea typeface="Microsoft YaHei" panose="020B0503020204020204" pitchFamily="34" charset="-122"/>
              </a:rPr>
              <a:t>Webhooks </a:t>
            </a:r>
            <a:r>
              <a:rPr lang="zh-CN" altLang="en-US" sz="1029" b="1" dirty="0">
                <a:solidFill>
                  <a:srgbClr val="000000"/>
                </a:solidFill>
                <a:latin typeface="Segoe UI" panose="020B0502040204020203" pitchFamily="34" charset="0"/>
                <a:ea typeface="Microsoft YaHei" panose="020B0503020204020204" pitchFamily="34" charset="-122"/>
              </a:rPr>
              <a:t>和连接器</a:t>
            </a:r>
            <a:r>
              <a:rPr lang="zh-CN" altLang="en-US" sz="1029" dirty="0">
                <a:solidFill>
                  <a:srgbClr val="000000"/>
                </a:solidFill>
                <a:latin typeface="Segoe UI" panose="020B0502040204020203" pitchFamily="34" charset="0"/>
                <a:ea typeface="Microsoft YaHei" panose="020B0503020204020204" pitchFamily="34" charset="-122"/>
              </a:rPr>
              <a:t>用于允许用户订阅通道，以获得来自外部系统的通知消息。</a:t>
            </a:r>
          </a:p>
        </p:txBody>
      </p:sp>
      <p:pic>
        <p:nvPicPr>
          <p:cNvPr id="6" name="Picture 4" descr="A picture containing person&#10;&#10;Description automatically generated">
            <a:extLst>
              <a:ext uri="{FF2B5EF4-FFF2-40B4-BE49-F238E27FC236}">
                <a16:creationId xmlns:a16="http://schemas.microsoft.com/office/drawing/2014/main" id="{68F2DF08-8CA6-40FB-9471-A41BD4172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9" y="2053206"/>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图标&#10;&#10;自动生成的描述&#10;">
            <a:extLst>
              <a:ext uri="{FF2B5EF4-FFF2-40B4-BE49-F238E27FC236}">
                <a16:creationId xmlns:a16="http://schemas.microsoft.com/office/drawing/2014/main" id="{4F5427EC-96F4-4CB2-ADB8-21055721E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92" y="3286463"/>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包含三个水平排列圆圈的聊天气泡图标">
            <a:extLst>
              <a:ext uri="{FF2B5EF4-FFF2-40B4-BE49-F238E27FC236}">
                <a16:creationId xmlns:a16="http://schemas.microsoft.com/office/drawing/2014/main" id="{4F385D77-DD28-4C69-A764-6E6B59B0D726}"/>
              </a:ext>
            </a:extLst>
          </p:cNvPr>
          <p:cNvPicPr>
            <a:picLocks noChangeAspect="1"/>
          </p:cNvPicPr>
          <p:nvPr/>
        </p:nvPicPr>
        <p:blipFill>
          <a:blip r:embed="rId6"/>
          <a:stretch>
            <a:fillRect/>
          </a:stretch>
        </p:blipFill>
        <p:spPr>
          <a:xfrm>
            <a:off x="476893" y="2675139"/>
            <a:ext cx="593984" cy="593984"/>
          </a:xfrm>
          <a:prstGeom prst="rect">
            <a:avLst/>
          </a:prstGeom>
        </p:spPr>
      </p:pic>
      <p:pic>
        <p:nvPicPr>
          <p:cNvPr id="12" name="Picture 11" descr="两个人及聊天气泡的图标">
            <a:extLst>
              <a:ext uri="{FF2B5EF4-FFF2-40B4-BE49-F238E27FC236}">
                <a16:creationId xmlns:a16="http://schemas.microsoft.com/office/drawing/2014/main" id="{F8921A6F-60CC-477F-88AB-4711568A848E}"/>
              </a:ext>
            </a:extLst>
          </p:cNvPr>
          <p:cNvPicPr>
            <a:picLocks noChangeAspect="1"/>
          </p:cNvPicPr>
          <p:nvPr/>
        </p:nvPicPr>
        <p:blipFill>
          <a:blip r:embed="rId7"/>
          <a:stretch>
            <a:fillRect/>
          </a:stretch>
        </p:blipFill>
        <p:spPr>
          <a:xfrm>
            <a:off x="501589" y="1446451"/>
            <a:ext cx="593984" cy="593984"/>
          </a:xfrm>
          <a:prstGeom prst="rect">
            <a:avLst/>
          </a:prstGeom>
        </p:spPr>
      </p:pic>
      <p:pic>
        <p:nvPicPr>
          <p:cNvPr id="14" name="Picture 13" descr="包含两个人和一个十字架的图标">
            <a:extLst>
              <a:ext uri="{FF2B5EF4-FFF2-40B4-BE49-F238E27FC236}">
                <a16:creationId xmlns:a16="http://schemas.microsoft.com/office/drawing/2014/main" id="{D57A1175-ACA8-4D9A-81EB-8DED9F705B6F}"/>
              </a:ext>
            </a:extLst>
          </p:cNvPr>
          <p:cNvPicPr>
            <a:picLocks noChangeAspect="1"/>
          </p:cNvPicPr>
          <p:nvPr/>
        </p:nvPicPr>
        <p:blipFill>
          <a:blip r:embed="rId8"/>
          <a:stretch>
            <a:fillRect/>
          </a:stretch>
        </p:blipFill>
        <p:spPr>
          <a:xfrm>
            <a:off x="501589" y="4665492"/>
            <a:ext cx="593984" cy="593984"/>
          </a:xfrm>
          <a:prstGeom prst="rect">
            <a:avLst/>
          </a:prstGeom>
        </p:spPr>
      </p:pic>
      <p:pic>
        <p:nvPicPr>
          <p:cNvPr id="16" name="Picture 15" descr="存储容器图标">
            <a:extLst>
              <a:ext uri="{FF2B5EF4-FFF2-40B4-BE49-F238E27FC236}">
                <a16:creationId xmlns:a16="http://schemas.microsoft.com/office/drawing/2014/main" id="{F4D166F0-9271-4588-949C-094E87020328}"/>
              </a:ext>
            </a:extLst>
          </p:cNvPr>
          <p:cNvPicPr>
            <a:picLocks noChangeAspect="1"/>
          </p:cNvPicPr>
          <p:nvPr/>
        </p:nvPicPr>
        <p:blipFill>
          <a:blip r:embed="rId9"/>
          <a:stretch>
            <a:fillRect/>
          </a:stretch>
        </p:blipFill>
        <p:spPr>
          <a:xfrm>
            <a:off x="501589" y="3959178"/>
            <a:ext cx="593984" cy="593984"/>
          </a:xfrm>
          <a:prstGeom prst="rect">
            <a:avLst/>
          </a:prstGeom>
        </p:spPr>
      </p:pic>
      <p:pic>
        <p:nvPicPr>
          <p:cNvPr id="18" name="Picture 17" descr="屏幕与齿轮的图标">
            <a:extLst>
              <a:ext uri="{FF2B5EF4-FFF2-40B4-BE49-F238E27FC236}">
                <a16:creationId xmlns:a16="http://schemas.microsoft.com/office/drawing/2014/main" id="{73C2BF5F-C53B-4A9B-841A-3F619242F36C}"/>
              </a:ext>
            </a:extLst>
          </p:cNvPr>
          <p:cNvPicPr>
            <a:picLocks noChangeAspect="1"/>
          </p:cNvPicPr>
          <p:nvPr/>
        </p:nvPicPr>
        <p:blipFill>
          <a:blip r:embed="rId10"/>
          <a:stretch>
            <a:fillRect/>
          </a:stretch>
        </p:blipFill>
        <p:spPr>
          <a:xfrm>
            <a:off x="501590" y="5260557"/>
            <a:ext cx="593983" cy="593983"/>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5F0095-7AE6-4FBD-A727-D7CBA64AD0DE}">
  <ds:schemaRefs>
    <ds:schemaRef ds:uri="http://schemas.microsoft.com/office/infopath/2007/PartnerControls"/>
    <ds:schemaRef ds:uri="http://purl.org/dc/terms/"/>
    <ds:schemaRef ds:uri="http://schemas.microsoft.com/sharepoint/v3"/>
    <ds:schemaRef ds:uri="http://schemas.openxmlformats.org/package/2006/metadata/core-properties"/>
    <ds:schemaRef ds:uri="http://schemas.microsoft.com/office/2006/documentManagement/types"/>
    <ds:schemaRef ds:uri="230e9df3-be65-4c73-a93b-d1236ebd677e"/>
    <ds:schemaRef ds:uri="87badcbf-855a-4949-b0c7-112d68ff62fc"/>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customXml/itemProps2.xml><?xml version="1.0" encoding="utf-8"?>
<ds:datastoreItem xmlns:ds="http://schemas.openxmlformats.org/officeDocument/2006/customXml" ds:itemID="{23A69AD6-B939-40E2-A2C8-70B2BA8D3D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F3BC8B-FDDB-47F5-A8E9-AB5173856C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TotalTime>
  <Words>8509</Words>
  <Application>Microsoft Office PowerPoint</Application>
  <PresentationFormat>Widescreen</PresentationFormat>
  <Paragraphs>698</Paragraphs>
  <Slides>56</Slides>
  <Notes>56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56</vt:i4>
      </vt:variant>
    </vt:vector>
  </HeadingPairs>
  <TitlesOfParts>
    <vt:vector size="72" baseType="lpstr">
      <vt:lpstr>Microsoft YaHei UI</vt:lpstr>
      <vt:lpstr>SFMono-Regular</vt:lpstr>
      <vt:lpstr>Microsoft YaHei</vt:lpstr>
      <vt:lpstr>Arial</vt:lpstr>
      <vt:lpstr>Calibri</vt:lpstr>
      <vt:lpstr>Calibri Light</vt:lpstr>
      <vt:lpstr>Consolas</vt:lpstr>
      <vt:lpstr>Courier New</vt:lpstr>
      <vt:lpstr>Segoe UI</vt:lpstr>
      <vt:lpstr>Segoe UI Light</vt:lpstr>
      <vt:lpstr>Segoe UI Semibold</vt:lpstr>
      <vt:lpstr>Wingdings</vt:lpstr>
      <vt:lpstr>2_White Template</vt:lpstr>
      <vt:lpstr>1_LIGHT GRAY TEMPLATE</vt:lpstr>
      <vt:lpstr>2_9-51052_Microsoft_Ready_Template_Light</vt:lpstr>
      <vt:lpstr>Office Theme</vt:lpstr>
      <vt:lpstr>基于Microsoft Teams 构建应用集成和工作流  陈  希章 | 微软（亚洲）互联网工程院 </vt:lpstr>
      <vt:lpstr>扩展 Microsoft Teams – 第 1 部分（共 2 部分）</vt:lpstr>
      <vt:lpstr>为 Microsoft Teams 构建应用概述</vt:lpstr>
      <vt:lpstr>什么是 Microsoft Teams 应用？</vt:lpstr>
      <vt:lpstr>Microsoft Teams 应用能做什么?</vt:lpstr>
      <vt:lpstr>什么是 Microsoft Teams 应用？</vt:lpstr>
      <vt:lpstr>Teams 客户端可以扩展到哪里？</vt:lpstr>
      <vt:lpstr>如何为 Microsoft Teams 创建应用？</vt:lpstr>
      <vt:lpstr>设计应用</vt:lpstr>
      <vt:lpstr>为 Microsoft Teams 开发应用的工具</vt:lpstr>
      <vt:lpstr>用于 Microsoft Teams 应用开发的 App Studio</vt:lpstr>
      <vt:lpstr>用于分发 Teams 应用的选项</vt:lpstr>
      <vt:lpstr>以任务为导向的互动与消息传递扩展</vt:lpstr>
      <vt:lpstr>消息传递扩展概述</vt:lpstr>
      <vt:lpstr>什么是消息传递扩展？</vt:lpstr>
      <vt:lpstr>消息传递扩展如何工作</vt:lpstr>
      <vt:lpstr>Microsoft Teams 消息传递扩展和操作命令</vt:lpstr>
      <vt:lpstr>开发基于操作的消息传递扩展</vt:lpstr>
      <vt:lpstr>演示</vt:lpstr>
      <vt:lpstr>搜索指令的消息传递扩展</vt:lpstr>
      <vt:lpstr>什么是搜索命令？</vt:lpstr>
      <vt:lpstr>开发基于搜索的消息传递扩展 </vt:lpstr>
      <vt:lpstr>链接展开消息传递扩展</vt:lpstr>
      <vt:lpstr>开发链接展开消息传递扩展</vt:lpstr>
      <vt:lpstr>创建包含选项卡的嵌入式 Web 体验</vt:lpstr>
      <vt:lpstr>创建自定义 Microsoft Teams 个人选项卡</vt:lpstr>
      <vt:lpstr>什么是 Microsoft Teams 中的选项卡？ </vt:lpstr>
      <vt:lpstr>浏览相同内容时，选项卡与 Web 应用不同</vt:lpstr>
      <vt:lpstr>构建 Microsoft Teams 选项卡概述</vt:lpstr>
      <vt:lpstr>演示</vt:lpstr>
      <vt:lpstr>创建自定义 Microsoft Teams 通道或组选项卡</vt:lpstr>
      <vt:lpstr>比较个人和通道选项卡 </vt:lpstr>
      <vt:lpstr>选项卡配置和内容</vt:lpstr>
      <vt:lpstr>为 Microsoft Teams 创建交互式对话机器人</vt:lpstr>
      <vt:lpstr>Microsoft Teams 中的机器人概述 </vt:lpstr>
      <vt:lpstr>Teams 中的机器人概述</vt:lpstr>
      <vt:lpstr>机器人最好处理哪些任务？</vt:lpstr>
      <vt:lpstr>为 Microsoft Teams 开发对话机器人</vt:lpstr>
      <vt:lpstr>机器人对话基本原理</vt:lpstr>
      <vt:lpstr>演示</vt:lpstr>
      <vt:lpstr>Microsoft Teams 通道和群聊中的机器人</vt:lpstr>
      <vt:lpstr>Microsoft Teams 中的对话机器人</vt:lpstr>
      <vt:lpstr>与 Microsoft Teams 的机器人进行通道和群组聊天对话</vt:lpstr>
      <vt:lpstr>来自机器人的主动消息 </vt:lpstr>
      <vt:lpstr>主动消息</vt:lpstr>
      <vt:lpstr>用任务模块收集输入</vt:lpstr>
      <vt:lpstr>用任务模块收集用户输入</vt:lpstr>
      <vt:lpstr>什么是任务模块？</vt:lpstr>
      <vt:lpstr>任务模块结构</vt:lpstr>
      <vt:lpstr>任务模块回调和调用错误</vt:lpstr>
      <vt:lpstr>演示</vt:lpstr>
      <vt:lpstr>在任务模块中使用自适应卡片和深度链接</vt:lpstr>
      <vt:lpstr>用深度链接调用任务模块</vt:lpstr>
      <vt:lpstr>与机器人一起使用任务模块 </vt:lpstr>
      <vt:lpstr>任务模块和机器人</vt:lpstr>
      <vt:lpstr>调用消息回调响应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扩展 Microsoft Teams - 第一部分</dc:title>
  <dc:creator>Diane Nye</dc:creator>
  <cp:lastModifiedBy>Ares Chen</cp:lastModifiedBy>
  <cp:revision>23</cp:revision>
  <dcterms:created xsi:type="dcterms:W3CDTF">2021-09-18T16:11:42Z</dcterms:created>
  <dcterms:modified xsi:type="dcterms:W3CDTF">2022-02-21T03:14:45Z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12285500.0000000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